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97" r:id="rId3"/>
    <p:sldId id="304" r:id="rId4"/>
    <p:sldId id="306" r:id="rId5"/>
    <p:sldId id="299" r:id="rId6"/>
    <p:sldId id="300" r:id="rId7"/>
    <p:sldId id="303" r:id="rId8"/>
    <p:sldId id="305" r:id="rId9"/>
    <p:sldId id="307" r:id="rId10"/>
    <p:sldId id="310" r:id="rId11"/>
    <p:sldId id="311" r:id="rId12"/>
    <p:sldId id="312" r:id="rId13"/>
    <p:sldId id="314" r:id="rId14"/>
    <p:sldId id="315" r:id="rId15"/>
    <p:sldId id="320" r:id="rId16"/>
    <p:sldId id="316" r:id="rId17"/>
    <p:sldId id="317" r:id="rId18"/>
    <p:sldId id="318" r:id="rId19"/>
    <p:sldId id="319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30" r:id="rId29"/>
    <p:sldId id="331" r:id="rId30"/>
    <p:sldId id="332" r:id="rId31"/>
    <p:sldId id="329" r:id="rId32"/>
  </p:sldIdLst>
  <p:sldSz cx="9144000" cy="5143500" type="screen16x9"/>
  <p:notesSz cx="6858000" cy="9144000"/>
  <p:embeddedFontLst>
    <p:embeddedFont>
      <p:font typeface="Be Vietnam Pro Black" panose="020B0604020202020204" charset="0"/>
      <p:bold r:id="rId34"/>
      <p:boldItalic r:id="rId35"/>
    </p:embeddedFont>
    <p:embeddedFont>
      <p:font typeface="Inter" panose="020B0604020202020204" charset="0"/>
      <p:regular r:id="rId36"/>
      <p:bold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930A6-8631-4B0B-9490-BA02F80C0CC0}">
  <a:tblStyle styleId="{D6E930A6-8631-4B0B-9490-BA02F80C0C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21" autoAdjust="0"/>
  </p:normalViewPr>
  <p:slideViewPr>
    <p:cSldViewPr snapToGrid="0">
      <p:cViewPr varScale="1">
        <p:scale>
          <a:sx n="111" d="100"/>
          <a:sy n="111" d="100"/>
        </p:scale>
        <p:origin x="804" y="96"/>
      </p:cViewPr>
      <p:guideLst/>
    </p:cSldViewPr>
  </p:slideViewPr>
  <p:outlineViewPr>
    <p:cViewPr>
      <p:scale>
        <a:sx n="33" d="100"/>
        <a:sy n="33" d="100"/>
      </p:scale>
      <p:origin x="0" y="-247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46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89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b611eaca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b611eaca6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5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Resume la finalidad de la aplicación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367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38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663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380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29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9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b611eaca6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b611eaca6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2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534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093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b611eaca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b611eaca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290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b611eaca6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b611eaca6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65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773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b611eaca63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b611eaca63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34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b611eaca63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b611eaca63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655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b611eaca63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b611eaca63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7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87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81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b611eaca6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b611eaca6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Cambio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metodolog</a:t>
            </a:r>
            <a:r>
              <a:rPr lang="es-ES" dirty="0" err="1"/>
              <a:t>ía</a:t>
            </a:r>
            <a:r>
              <a:rPr lang="en-US" dirty="0"/>
              <a:t>: </a:t>
            </a:r>
            <a:r>
              <a:rPr lang="en-US" dirty="0" err="1"/>
              <a:t>Empezar</a:t>
            </a:r>
            <a:r>
              <a:rPr lang="en-US" dirty="0"/>
              <a:t> primero </a:t>
            </a:r>
            <a:r>
              <a:rPr lang="en-US" dirty="0" err="1"/>
              <a:t>creando</a:t>
            </a:r>
            <a:r>
              <a:rPr lang="en-US" dirty="0"/>
              <a:t> las </a:t>
            </a:r>
            <a:r>
              <a:rPr lang="en-US" dirty="0" err="1"/>
              <a:t>validaciones</a:t>
            </a:r>
            <a:r>
              <a:rPr lang="en-US" dirty="0"/>
              <a:t> y CRUDs.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Organizaci</a:t>
            </a:r>
            <a:r>
              <a:rPr lang="es-ES" dirty="0"/>
              <a:t>ón de las tareas</a:t>
            </a:r>
            <a:r>
              <a:rPr lang="en-US" dirty="0"/>
              <a:t>: </a:t>
            </a:r>
            <a:r>
              <a:rPr lang="en-US" dirty="0" err="1"/>
              <a:t>Organizar</a:t>
            </a:r>
            <a:r>
              <a:rPr lang="en-US" dirty="0"/>
              <a:t> major las </a:t>
            </a:r>
            <a:r>
              <a:rPr lang="en-US" dirty="0" err="1"/>
              <a:t>tareas</a:t>
            </a:r>
            <a:r>
              <a:rPr lang="en-US" dirty="0"/>
              <a:t> que </a:t>
            </a:r>
            <a:r>
              <a:rPr lang="en-US" dirty="0" err="1"/>
              <a:t>tengo</a:t>
            </a:r>
            <a:r>
              <a:rPr lang="en-US" dirty="0"/>
              <a:t> que </a:t>
            </a:r>
            <a:r>
              <a:rPr lang="en-US" dirty="0" err="1"/>
              <a:t>realizar</a:t>
            </a:r>
            <a:r>
              <a:rPr lang="en-US" dirty="0"/>
              <a:t> para que no se </a:t>
            </a:r>
            <a:r>
              <a:rPr lang="en-US" dirty="0" err="1"/>
              <a:t>acumulen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: Me </a:t>
            </a:r>
            <a:r>
              <a:rPr lang="en-US" dirty="0" err="1"/>
              <a:t>hubiera</a:t>
            </a:r>
            <a:r>
              <a:rPr lang="en-US" dirty="0"/>
              <a:t> </a:t>
            </a:r>
            <a:r>
              <a:rPr lang="en-US" dirty="0" err="1"/>
              <a:t>gustado</a:t>
            </a:r>
            <a:r>
              <a:rPr lang="en-US" dirty="0"/>
              <a:t> usar TypeScript,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siento</a:t>
            </a:r>
            <a:r>
              <a:rPr lang="en-US" dirty="0"/>
              <a:t> que </a:t>
            </a:r>
            <a:r>
              <a:rPr lang="en-US" dirty="0" err="1"/>
              <a:t>hubiese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caotico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520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184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77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4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b611eaca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b611eaca6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1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b611eaca6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b611eaca6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31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31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79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7800" y="1031363"/>
            <a:ext cx="7748400" cy="19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3100" y="3093038"/>
            <a:ext cx="4057800" cy="409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748978" y="-5"/>
            <a:ext cx="1395033" cy="605506"/>
            <a:chOff x="3468800" y="239525"/>
            <a:chExt cx="843175" cy="365975"/>
          </a:xfrm>
        </p:grpSpPr>
        <p:sp>
          <p:nvSpPr>
            <p:cNvPr id="12" name="Google Shape;12;p2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54" y="26"/>
            <a:ext cx="535010" cy="535010"/>
            <a:chOff x="5807050" y="884950"/>
            <a:chExt cx="343550" cy="343550"/>
          </a:xfrm>
        </p:grpSpPr>
        <p:sp>
          <p:nvSpPr>
            <p:cNvPr id="31" name="Google Shape;31;p2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5400000">
            <a:off x="8251178" y="1206041"/>
            <a:ext cx="1067170" cy="206374"/>
            <a:chOff x="5589725" y="3057300"/>
            <a:chExt cx="352900" cy="68250"/>
          </a:xfrm>
        </p:grpSpPr>
        <p:sp>
          <p:nvSpPr>
            <p:cNvPr id="41" name="Google Shape;41;p2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54" name="Google Shape;54;p2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2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 rot="5400000">
            <a:off x="4489025" y="4416997"/>
            <a:ext cx="165950" cy="858016"/>
            <a:chOff x="1349300" y="3328375"/>
            <a:chExt cx="68250" cy="352875"/>
          </a:xfrm>
        </p:grpSpPr>
        <p:sp>
          <p:nvSpPr>
            <p:cNvPr id="68" name="Google Shape;68;p2"/>
            <p:cNvSpPr/>
            <p:nvPr/>
          </p:nvSpPr>
          <p:spPr>
            <a:xfrm>
              <a:off x="1349300" y="36653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349300" y="35980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49300" y="35307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49300" y="34629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49300" y="33956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9300" y="3328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401175" y="36653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01175" y="35980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01175" y="35307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01175" y="34629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401175" y="33956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01175" y="3328375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5"/>
          <p:cNvSpPr txBox="1">
            <a:spLocks noGrp="1"/>
          </p:cNvSpPr>
          <p:nvPr>
            <p:ph type="subTitle" idx="1"/>
          </p:nvPr>
        </p:nvSpPr>
        <p:spPr>
          <a:xfrm>
            <a:off x="1780671" y="1550375"/>
            <a:ext cx="271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4" name="Google Shape;824;p15"/>
          <p:cNvSpPr txBox="1">
            <a:spLocks noGrp="1"/>
          </p:cNvSpPr>
          <p:nvPr>
            <p:ph type="subTitle" idx="2"/>
          </p:nvPr>
        </p:nvSpPr>
        <p:spPr>
          <a:xfrm>
            <a:off x="1780671" y="1768183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5"/>
          <p:cNvSpPr txBox="1">
            <a:spLocks noGrp="1"/>
          </p:cNvSpPr>
          <p:nvPr>
            <p:ph type="subTitle" idx="3"/>
          </p:nvPr>
        </p:nvSpPr>
        <p:spPr>
          <a:xfrm>
            <a:off x="5698801" y="1768183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5"/>
          <p:cNvSpPr txBox="1">
            <a:spLocks noGrp="1"/>
          </p:cNvSpPr>
          <p:nvPr>
            <p:ph type="subTitle" idx="4"/>
          </p:nvPr>
        </p:nvSpPr>
        <p:spPr>
          <a:xfrm>
            <a:off x="1780671" y="329716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5"/>
          <p:cNvSpPr txBox="1">
            <a:spLocks noGrp="1"/>
          </p:cNvSpPr>
          <p:nvPr>
            <p:ph type="subTitle" idx="5"/>
          </p:nvPr>
        </p:nvSpPr>
        <p:spPr>
          <a:xfrm>
            <a:off x="5698801" y="329716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15"/>
          <p:cNvSpPr txBox="1">
            <a:spLocks noGrp="1"/>
          </p:cNvSpPr>
          <p:nvPr>
            <p:ph type="subTitle" idx="6"/>
          </p:nvPr>
        </p:nvSpPr>
        <p:spPr>
          <a:xfrm>
            <a:off x="1780671" y="3081603"/>
            <a:ext cx="271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0" name="Google Shape;830;p15"/>
          <p:cNvSpPr txBox="1">
            <a:spLocks noGrp="1"/>
          </p:cNvSpPr>
          <p:nvPr>
            <p:ph type="subTitle" idx="7"/>
          </p:nvPr>
        </p:nvSpPr>
        <p:spPr>
          <a:xfrm>
            <a:off x="5698801" y="1550375"/>
            <a:ext cx="271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1" name="Google Shape;831;p15"/>
          <p:cNvSpPr txBox="1">
            <a:spLocks noGrp="1"/>
          </p:cNvSpPr>
          <p:nvPr>
            <p:ph type="subTitle" idx="8"/>
          </p:nvPr>
        </p:nvSpPr>
        <p:spPr>
          <a:xfrm>
            <a:off x="5698801" y="3081603"/>
            <a:ext cx="271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32" name="Google Shape;832;p15"/>
          <p:cNvGrpSpPr/>
          <p:nvPr/>
        </p:nvGrpSpPr>
        <p:grpSpPr>
          <a:xfrm>
            <a:off x="8684961" y="-33"/>
            <a:ext cx="466335" cy="466335"/>
            <a:chOff x="5807050" y="884950"/>
            <a:chExt cx="343550" cy="343550"/>
          </a:xfrm>
        </p:grpSpPr>
        <p:sp>
          <p:nvSpPr>
            <p:cNvPr id="833" name="Google Shape;833;p1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15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843" name="Google Shape;843;p1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15"/>
          <p:cNvGrpSpPr/>
          <p:nvPr/>
        </p:nvGrpSpPr>
        <p:grpSpPr>
          <a:xfrm rot="-5400000">
            <a:off x="8328798" y="4191534"/>
            <a:ext cx="886061" cy="173737"/>
            <a:chOff x="5589725" y="3057300"/>
            <a:chExt cx="352900" cy="68250"/>
          </a:xfrm>
        </p:grpSpPr>
        <p:sp>
          <p:nvSpPr>
            <p:cNvPr id="856" name="Google Shape;856;p1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15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869" name="Google Shape;869;p1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15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17"/>
          <p:cNvSpPr txBox="1">
            <a:spLocks noGrp="1"/>
          </p:cNvSpPr>
          <p:nvPr>
            <p:ph type="subTitle" idx="1"/>
          </p:nvPr>
        </p:nvSpPr>
        <p:spPr>
          <a:xfrm>
            <a:off x="870574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17"/>
          <p:cNvSpPr txBox="1">
            <a:spLocks noGrp="1"/>
          </p:cNvSpPr>
          <p:nvPr>
            <p:ph type="subTitle" idx="2"/>
          </p:nvPr>
        </p:nvSpPr>
        <p:spPr>
          <a:xfrm>
            <a:off x="3376200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17"/>
          <p:cNvSpPr txBox="1">
            <a:spLocks noGrp="1"/>
          </p:cNvSpPr>
          <p:nvPr>
            <p:ph type="subTitle" idx="3"/>
          </p:nvPr>
        </p:nvSpPr>
        <p:spPr>
          <a:xfrm>
            <a:off x="5881826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17"/>
          <p:cNvSpPr txBox="1">
            <a:spLocks noGrp="1"/>
          </p:cNvSpPr>
          <p:nvPr>
            <p:ph type="subTitle" idx="4"/>
          </p:nvPr>
        </p:nvSpPr>
        <p:spPr>
          <a:xfrm>
            <a:off x="870574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7"/>
          <p:cNvSpPr txBox="1">
            <a:spLocks noGrp="1"/>
          </p:cNvSpPr>
          <p:nvPr>
            <p:ph type="subTitle" idx="5"/>
          </p:nvPr>
        </p:nvSpPr>
        <p:spPr>
          <a:xfrm>
            <a:off x="3376200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7"/>
          <p:cNvSpPr txBox="1">
            <a:spLocks noGrp="1"/>
          </p:cNvSpPr>
          <p:nvPr>
            <p:ph type="subTitle" idx="6"/>
          </p:nvPr>
        </p:nvSpPr>
        <p:spPr>
          <a:xfrm>
            <a:off x="5881826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7"/>
          <p:cNvSpPr txBox="1">
            <a:spLocks noGrp="1"/>
          </p:cNvSpPr>
          <p:nvPr>
            <p:ph type="subTitle" idx="7"/>
          </p:nvPr>
        </p:nvSpPr>
        <p:spPr>
          <a:xfrm>
            <a:off x="870574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2" name="Google Shape;952;p17"/>
          <p:cNvSpPr txBox="1">
            <a:spLocks noGrp="1"/>
          </p:cNvSpPr>
          <p:nvPr>
            <p:ph type="subTitle" idx="8"/>
          </p:nvPr>
        </p:nvSpPr>
        <p:spPr>
          <a:xfrm>
            <a:off x="3376200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3" name="Google Shape;953;p17"/>
          <p:cNvSpPr txBox="1">
            <a:spLocks noGrp="1"/>
          </p:cNvSpPr>
          <p:nvPr>
            <p:ph type="subTitle" idx="9"/>
          </p:nvPr>
        </p:nvSpPr>
        <p:spPr>
          <a:xfrm>
            <a:off x="5881826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4" name="Google Shape;954;p17"/>
          <p:cNvSpPr txBox="1">
            <a:spLocks noGrp="1"/>
          </p:cNvSpPr>
          <p:nvPr>
            <p:ph type="subTitle" idx="13"/>
          </p:nvPr>
        </p:nvSpPr>
        <p:spPr>
          <a:xfrm>
            <a:off x="870574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5" name="Google Shape;955;p17"/>
          <p:cNvSpPr txBox="1">
            <a:spLocks noGrp="1"/>
          </p:cNvSpPr>
          <p:nvPr>
            <p:ph type="subTitle" idx="14"/>
          </p:nvPr>
        </p:nvSpPr>
        <p:spPr>
          <a:xfrm>
            <a:off x="3376200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6" name="Google Shape;956;p17"/>
          <p:cNvSpPr txBox="1">
            <a:spLocks noGrp="1"/>
          </p:cNvSpPr>
          <p:nvPr>
            <p:ph type="subTitle" idx="15"/>
          </p:nvPr>
        </p:nvSpPr>
        <p:spPr>
          <a:xfrm>
            <a:off x="5881826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7" name="Google Shape;957;p17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58" name="Google Shape;958;p17"/>
          <p:cNvGrpSpPr/>
          <p:nvPr/>
        </p:nvGrpSpPr>
        <p:grpSpPr>
          <a:xfrm>
            <a:off x="8677661" y="4352880"/>
            <a:ext cx="466335" cy="466335"/>
            <a:chOff x="5807050" y="884950"/>
            <a:chExt cx="343550" cy="343550"/>
          </a:xfrm>
        </p:grpSpPr>
        <p:sp>
          <p:nvSpPr>
            <p:cNvPr id="959" name="Google Shape;959;p17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17"/>
          <p:cNvGrpSpPr/>
          <p:nvPr/>
        </p:nvGrpSpPr>
        <p:grpSpPr>
          <a:xfrm rot="-5400000">
            <a:off x="8373948" y="508559"/>
            <a:ext cx="886061" cy="173737"/>
            <a:chOff x="5589725" y="3057300"/>
            <a:chExt cx="352900" cy="68250"/>
          </a:xfrm>
        </p:grpSpPr>
        <p:sp>
          <p:nvSpPr>
            <p:cNvPr id="969" name="Google Shape;969;p1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7"/>
          <p:cNvGrpSpPr/>
          <p:nvPr/>
        </p:nvGrpSpPr>
        <p:grpSpPr>
          <a:xfrm>
            <a:off x="11" y="-8"/>
            <a:ext cx="466335" cy="466335"/>
            <a:chOff x="5807050" y="884950"/>
            <a:chExt cx="343550" cy="343550"/>
          </a:xfrm>
        </p:grpSpPr>
        <p:sp>
          <p:nvSpPr>
            <p:cNvPr id="982" name="Google Shape;982;p17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17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992" name="Google Shape;992;p1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9"/>
          <p:cNvSpPr txBox="1">
            <a:spLocks noGrp="1"/>
          </p:cNvSpPr>
          <p:nvPr>
            <p:ph type="title"/>
          </p:nvPr>
        </p:nvSpPr>
        <p:spPr>
          <a:xfrm>
            <a:off x="4064275" y="445025"/>
            <a:ext cx="435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9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62" name="Google Shape;1062;p19"/>
          <p:cNvGrpSpPr/>
          <p:nvPr/>
        </p:nvGrpSpPr>
        <p:grpSpPr>
          <a:xfrm rot="-5400000">
            <a:off x="-303121" y="301809"/>
            <a:ext cx="1072603" cy="466362"/>
            <a:chOff x="3468800" y="239525"/>
            <a:chExt cx="843175" cy="365975"/>
          </a:xfrm>
        </p:grpSpPr>
        <p:sp>
          <p:nvSpPr>
            <p:cNvPr id="1063" name="Google Shape;1063;p1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19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1082" name="Google Shape;1082;p1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19"/>
          <p:cNvGrpSpPr/>
          <p:nvPr/>
        </p:nvGrpSpPr>
        <p:grpSpPr>
          <a:xfrm rot="-5400000">
            <a:off x="8374529" y="301809"/>
            <a:ext cx="1072603" cy="466362"/>
            <a:chOff x="3468800" y="239525"/>
            <a:chExt cx="843175" cy="365975"/>
          </a:xfrm>
        </p:grpSpPr>
        <p:sp>
          <p:nvSpPr>
            <p:cNvPr id="1095" name="Google Shape;1095;p1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19"/>
          <p:cNvGrpSpPr/>
          <p:nvPr/>
        </p:nvGrpSpPr>
        <p:grpSpPr>
          <a:xfrm rot="-5400000">
            <a:off x="8314498" y="4124233"/>
            <a:ext cx="921351" cy="178180"/>
            <a:chOff x="5589725" y="3057300"/>
            <a:chExt cx="352900" cy="68250"/>
          </a:xfrm>
        </p:grpSpPr>
        <p:sp>
          <p:nvSpPr>
            <p:cNvPr id="1114" name="Google Shape;1114;p1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0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0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29" name="Google Shape;1129;p20"/>
          <p:cNvGrpSpPr/>
          <p:nvPr/>
        </p:nvGrpSpPr>
        <p:grpSpPr>
          <a:xfrm>
            <a:off x="-380996" y="4375322"/>
            <a:ext cx="1072603" cy="466362"/>
            <a:chOff x="3468800" y="239525"/>
            <a:chExt cx="843175" cy="365975"/>
          </a:xfrm>
        </p:grpSpPr>
        <p:sp>
          <p:nvSpPr>
            <p:cNvPr id="1130" name="Google Shape;1130;p2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0"/>
          <p:cNvGrpSpPr/>
          <p:nvPr/>
        </p:nvGrpSpPr>
        <p:grpSpPr>
          <a:xfrm>
            <a:off x="8110474" y="165633"/>
            <a:ext cx="921351" cy="178180"/>
            <a:chOff x="5589725" y="3057300"/>
            <a:chExt cx="352900" cy="68250"/>
          </a:xfrm>
        </p:grpSpPr>
        <p:sp>
          <p:nvSpPr>
            <p:cNvPr id="1149" name="Google Shape;1149;p2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20"/>
          <p:cNvGrpSpPr/>
          <p:nvPr/>
        </p:nvGrpSpPr>
        <p:grpSpPr>
          <a:xfrm>
            <a:off x="8435545" y="4375322"/>
            <a:ext cx="1072603" cy="466362"/>
            <a:chOff x="3468800" y="239525"/>
            <a:chExt cx="843175" cy="365975"/>
          </a:xfrm>
        </p:grpSpPr>
        <p:sp>
          <p:nvSpPr>
            <p:cNvPr id="1162" name="Google Shape;1162;p2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20"/>
          <p:cNvGrpSpPr/>
          <p:nvPr/>
        </p:nvGrpSpPr>
        <p:grpSpPr>
          <a:xfrm>
            <a:off x="112174" y="165633"/>
            <a:ext cx="921351" cy="178180"/>
            <a:chOff x="5589725" y="3057300"/>
            <a:chExt cx="352900" cy="68250"/>
          </a:xfrm>
        </p:grpSpPr>
        <p:sp>
          <p:nvSpPr>
            <p:cNvPr id="1181" name="Google Shape;1181;p2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1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1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96" name="Google Shape;1196;p21"/>
          <p:cNvGrpSpPr/>
          <p:nvPr/>
        </p:nvGrpSpPr>
        <p:grpSpPr>
          <a:xfrm rot="5400000">
            <a:off x="-303121" y="303122"/>
            <a:ext cx="1072603" cy="466362"/>
            <a:chOff x="3468800" y="239525"/>
            <a:chExt cx="843175" cy="365975"/>
          </a:xfrm>
        </p:grpSpPr>
        <p:sp>
          <p:nvSpPr>
            <p:cNvPr id="1197" name="Google Shape;1197;p21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1"/>
          <p:cNvGrpSpPr/>
          <p:nvPr/>
        </p:nvGrpSpPr>
        <p:grpSpPr>
          <a:xfrm>
            <a:off x="8679849" y="4495808"/>
            <a:ext cx="921351" cy="178180"/>
            <a:chOff x="5589725" y="3057300"/>
            <a:chExt cx="352900" cy="68250"/>
          </a:xfrm>
        </p:grpSpPr>
        <p:sp>
          <p:nvSpPr>
            <p:cNvPr id="1216" name="Google Shape;1216;p21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21"/>
          <p:cNvGrpSpPr/>
          <p:nvPr/>
        </p:nvGrpSpPr>
        <p:grpSpPr>
          <a:xfrm>
            <a:off x="-474059" y="4495808"/>
            <a:ext cx="921351" cy="178180"/>
            <a:chOff x="5589725" y="3057300"/>
            <a:chExt cx="352900" cy="68250"/>
          </a:xfrm>
        </p:grpSpPr>
        <p:sp>
          <p:nvSpPr>
            <p:cNvPr id="1229" name="Google Shape;1229;p21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21"/>
          <p:cNvGrpSpPr/>
          <p:nvPr/>
        </p:nvGrpSpPr>
        <p:grpSpPr>
          <a:xfrm rot="5400000">
            <a:off x="8374529" y="303122"/>
            <a:ext cx="1072603" cy="466362"/>
            <a:chOff x="3468800" y="239525"/>
            <a:chExt cx="843175" cy="365975"/>
          </a:xfrm>
        </p:grpSpPr>
        <p:sp>
          <p:nvSpPr>
            <p:cNvPr id="1242" name="Google Shape;1242;p21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23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1331" name="Google Shape;1331;p23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23"/>
          <p:cNvGrpSpPr/>
          <p:nvPr/>
        </p:nvGrpSpPr>
        <p:grpSpPr>
          <a:xfrm rot="-5400000">
            <a:off x="8143828" y="394770"/>
            <a:ext cx="1395033" cy="605506"/>
            <a:chOff x="3468800" y="239525"/>
            <a:chExt cx="843175" cy="365975"/>
          </a:xfrm>
        </p:grpSpPr>
        <p:sp>
          <p:nvSpPr>
            <p:cNvPr id="1350" name="Google Shape;1350;p23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3"/>
          <p:cNvGrpSpPr/>
          <p:nvPr/>
        </p:nvGrpSpPr>
        <p:grpSpPr>
          <a:xfrm>
            <a:off x="4038415" y="161441"/>
            <a:ext cx="1067170" cy="206374"/>
            <a:chOff x="5589725" y="3057300"/>
            <a:chExt cx="352900" cy="68250"/>
          </a:xfrm>
        </p:grpSpPr>
        <p:sp>
          <p:nvSpPr>
            <p:cNvPr id="1369" name="Google Shape;1369;p23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" name="Google Shape;1381;p23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4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84" name="Google Shape;1384;p24"/>
          <p:cNvGrpSpPr/>
          <p:nvPr/>
        </p:nvGrpSpPr>
        <p:grpSpPr>
          <a:xfrm>
            <a:off x="-380996" y="4375322"/>
            <a:ext cx="1072603" cy="466362"/>
            <a:chOff x="3468800" y="239525"/>
            <a:chExt cx="843175" cy="365975"/>
          </a:xfrm>
        </p:grpSpPr>
        <p:sp>
          <p:nvSpPr>
            <p:cNvPr id="1385" name="Google Shape;1385;p24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24"/>
          <p:cNvGrpSpPr/>
          <p:nvPr/>
        </p:nvGrpSpPr>
        <p:grpSpPr>
          <a:xfrm>
            <a:off x="8110474" y="165633"/>
            <a:ext cx="921351" cy="178180"/>
            <a:chOff x="5589725" y="3057300"/>
            <a:chExt cx="352900" cy="68250"/>
          </a:xfrm>
        </p:grpSpPr>
        <p:sp>
          <p:nvSpPr>
            <p:cNvPr id="1404" name="Google Shape;1404;p24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24"/>
          <p:cNvGrpSpPr/>
          <p:nvPr/>
        </p:nvGrpSpPr>
        <p:grpSpPr>
          <a:xfrm>
            <a:off x="8435545" y="4375322"/>
            <a:ext cx="1072603" cy="466362"/>
            <a:chOff x="3468800" y="239525"/>
            <a:chExt cx="843175" cy="365975"/>
          </a:xfrm>
        </p:grpSpPr>
        <p:sp>
          <p:nvSpPr>
            <p:cNvPr id="1417" name="Google Shape;1417;p24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24"/>
          <p:cNvGrpSpPr/>
          <p:nvPr/>
        </p:nvGrpSpPr>
        <p:grpSpPr>
          <a:xfrm>
            <a:off x="112174" y="165633"/>
            <a:ext cx="921351" cy="178180"/>
            <a:chOff x="5589725" y="3057300"/>
            <a:chExt cx="352900" cy="68250"/>
          </a:xfrm>
        </p:grpSpPr>
        <p:sp>
          <p:nvSpPr>
            <p:cNvPr id="1436" name="Google Shape;1436;p24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719746"/>
            <a:ext cx="914400" cy="914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"/>
          <p:cNvSpPr/>
          <p:nvPr/>
        </p:nvSpPr>
        <p:spPr>
          <a:xfrm flipH="1">
            <a:off x="11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 flipH="1">
            <a:off x="8608847" y="26"/>
            <a:ext cx="535010" cy="535010"/>
            <a:chOff x="5807050" y="884950"/>
            <a:chExt cx="343550" cy="343550"/>
          </a:xfrm>
        </p:grpSpPr>
        <p:sp>
          <p:nvSpPr>
            <p:cNvPr id="86" name="Google Shape;86;p3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0" y="-5"/>
            <a:ext cx="1395033" cy="605506"/>
            <a:chOff x="3468800" y="239525"/>
            <a:chExt cx="843175" cy="365975"/>
          </a:xfrm>
        </p:grpSpPr>
        <p:sp>
          <p:nvSpPr>
            <p:cNvPr id="96" name="Google Shape;96;p3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5400000" flipH="1">
            <a:off x="8260789" y="3568991"/>
            <a:ext cx="1067170" cy="206374"/>
            <a:chOff x="5589725" y="3057300"/>
            <a:chExt cx="352900" cy="68250"/>
          </a:xfrm>
        </p:grpSpPr>
        <p:sp>
          <p:nvSpPr>
            <p:cNvPr id="115" name="Google Shape;115;p3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rot="5400000" flipH="1">
            <a:off x="-174336" y="1206041"/>
            <a:ext cx="1067170" cy="206374"/>
            <a:chOff x="5589725" y="3057300"/>
            <a:chExt cx="352900" cy="68250"/>
          </a:xfrm>
        </p:grpSpPr>
        <p:sp>
          <p:nvSpPr>
            <p:cNvPr id="128" name="Google Shape;128;p3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-5400000" flipH="1">
            <a:off x="4489037" y="4416997"/>
            <a:ext cx="165950" cy="858016"/>
            <a:chOff x="1349300" y="3328375"/>
            <a:chExt cx="68250" cy="352875"/>
          </a:xfrm>
        </p:grpSpPr>
        <p:sp>
          <p:nvSpPr>
            <p:cNvPr id="141" name="Google Shape;141;p3"/>
            <p:cNvSpPr/>
            <p:nvPr/>
          </p:nvSpPr>
          <p:spPr>
            <a:xfrm>
              <a:off x="1349300" y="36653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349300" y="35980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349300" y="35307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349300" y="34629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9300" y="33956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349300" y="3328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401175" y="36653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401175" y="35980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01175" y="35307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401175" y="34629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401175" y="33956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401175" y="3328375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715100" y="448056"/>
            <a:ext cx="40467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715100" y="1375650"/>
            <a:ext cx="40467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158" name="Google Shape;158;p4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171" name="Google Shape;171;p4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4"/>
          <p:cNvGrpSpPr/>
          <p:nvPr/>
        </p:nvGrpSpPr>
        <p:grpSpPr>
          <a:xfrm>
            <a:off x="8684961" y="-33"/>
            <a:ext cx="466335" cy="466335"/>
            <a:chOff x="5807050" y="884950"/>
            <a:chExt cx="343550" cy="343550"/>
          </a:xfrm>
        </p:grpSpPr>
        <p:sp>
          <p:nvSpPr>
            <p:cNvPr id="181" name="Google Shape;181;p4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8682233" y="-11"/>
            <a:ext cx="461937" cy="461937"/>
            <a:chOff x="5807050" y="884950"/>
            <a:chExt cx="343550" cy="343550"/>
          </a:xfrm>
        </p:grpSpPr>
        <p:sp>
          <p:nvSpPr>
            <p:cNvPr id="198" name="Google Shape;198;p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5"/>
          <p:cNvGrpSpPr/>
          <p:nvPr/>
        </p:nvGrpSpPr>
        <p:grpSpPr>
          <a:xfrm>
            <a:off x="8" y="-11"/>
            <a:ext cx="461937" cy="461937"/>
            <a:chOff x="5807050" y="884950"/>
            <a:chExt cx="343550" cy="343550"/>
          </a:xfrm>
        </p:grpSpPr>
        <p:sp>
          <p:nvSpPr>
            <p:cNvPr id="208" name="Google Shape;208;p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5"/>
          <p:cNvGrpSpPr/>
          <p:nvPr/>
        </p:nvGrpSpPr>
        <p:grpSpPr>
          <a:xfrm rot="-5400000">
            <a:off x="-303096" y="4055884"/>
            <a:ext cx="1072603" cy="466362"/>
            <a:chOff x="3468800" y="239525"/>
            <a:chExt cx="843175" cy="365975"/>
          </a:xfrm>
        </p:grpSpPr>
        <p:sp>
          <p:nvSpPr>
            <p:cNvPr id="218" name="Google Shape;218;p5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 rot="-5400000">
            <a:off x="-176587" y="1061646"/>
            <a:ext cx="886061" cy="173737"/>
            <a:chOff x="5589725" y="3057300"/>
            <a:chExt cx="352900" cy="68250"/>
          </a:xfrm>
        </p:grpSpPr>
        <p:sp>
          <p:nvSpPr>
            <p:cNvPr id="237" name="Google Shape;237;p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5400000">
            <a:off x="8325619" y="4151733"/>
            <a:ext cx="921351" cy="178180"/>
            <a:chOff x="5589725" y="3057300"/>
            <a:chExt cx="352900" cy="68250"/>
          </a:xfrm>
        </p:grpSpPr>
        <p:sp>
          <p:nvSpPr>
            <p:cNvPr id="250" name="Google Shape;250;p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7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4" name="Google Shape;334;p7"/>
          <p:cNvGrpSpPr/>
          <p:nvPr/>
        </p:nvGrpSpPr>
        <p:grpSpPr>
          <a:xfrm>
            <a:off x="-614971" y="4360034"/>
            <a:ext cx="1072603" cy="466362"/>
            <a:chOff x="3468800" y="239525"/>
            <a:chExt cx="843175" cy="365975"/>
          </a:xfrm>
        </p:grpSpPr>
        <p:sp>
          <p:nvSpPr>
            <p:cNvPr id="335" name="Google Shape;335;p7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-5400000">
            <a:off x="-209825" y="508571"/>
            <a:ext cx="886061" cy="173737"/>
            <a:chOff x="5589725" y="3057300"/>
            <a:chExt cx="352900" cy="68250"/>
          </a:xfrm>
        </p:grpSpPr>
        <p:sp>
          <p:nvSpPr>
            <p:cNvPr id="354" name="Google Shape;354;p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7"/>
          <p:cNvGrpSpPr/>
          <p:nvPr/>
        </p:nvGrpSpPr>
        <p:grpSpPr>
          <a:xfrm rot="-5400000">
            <a:off x="8343263" y="487821"/>
            <a:ext cx="886061" cy="173737"/>
            <a:chOff x="5589725" y="3057300"/>
            <a:chExt cx="352900" cy="68250"/>
          </a:xfrm>
        </p:grpSpPr>
        <p:sp>
          <p:nvSpPr>
            <p:cNvPr id="367" name="Google Shape;367;p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7"/>
          <p:cNvGrpSpPr/>
          <p:nvPr/>
        </p:nvGrpSpPr>
        <p:grpSpPr>
          <a:xfrm>
            <a:off x="8749879" y="4360034"/>
            <a:ext cx="1072603" cy="466362"/>
            <a:chOff x="3468800" y="239525"/>
            <a:chExt cx="843175" cy="365975"/>
          </a:xfrm>
        </p:grpSpPr>
        <p:sp>
          <p:nvSpPr>
            <p:cNvPr id="380" name="Google Shape;380;p7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0" name="Google Shape;400;p8"/>
          <p:cNvGrpSpPr/>
          <p:nvPr/>
        </p:nvGrpSpPr>
        <p:grpSpPr>
          <a:xfrm>
            <a:off x="7755903" y="3679970"/>
            <a:ext cx="1395033" cy="605506"/>
            <a:chOff x="3468800" y="239525"/>
            <a:chExt cx="843175" cy="365975"/>
          </a:xfrm>
        </p:grpSpPr>
        <p:sp>
          <p:nvSpPr>
            <p:cNvPr id="401" name="Google Shape;401;p8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8"/>
          <p:cNvGrpSpPr/>
          <p:nvPr/>
        </p:nvGrpSpPr>
        <p:grpSpPr>
          <a:xfrm rot="-5400000">
            <a:off x="8329553" y="582791"/>
            <a:ext cx="1067170" cy="206374"/>
            <a:chOff x="5589725" y="3057300"/>
            <a:chExt cx="352900" cy="68250"/>
          </a:xfrm>
        </p:grpSpPr>
        <p:sp>
          <p:nvSpPr>
            <p:cNvPr id="420" name="Google Shape;420;p8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8"/>
          <p:cNvGrpSpPr/>
          <p:nvPr/>
        </p:nvGrpSpPr>
        <p:grpSpPr>
          <a:xfrm>
            <a:off x="4038415" y="4611291"/>
            <a:ext cx="1067170" cy="206374"/>
            <a:chOff x="5589725" y="3057300"/>
            <a:chExt cx="352900" cy="68250"/>
          </a:xfrm>
        </p:grpSpPr>
        <p:sp>
          <p:nvSpPr>
            <p:cNvPr id="433" name="Google Shape;433;p8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45" name="Google Shape;445;p8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446" name="Google Shape;446;p8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>
            <a:off x="4" y="3750476"/>
            <a:ext cx="535010" cy="535010"/>
            <a:chOff x="5807050" y="884950"/>
            <a:chExt cx="343550" cy="343550"/>
          </a:xfrm>
        </p:grpSpPr>
        <p:sp>
          <p:nvSpPr>
            <p:cNvPr id="465" name="Google Shape;465;p8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7" name="Google Shape;477;p9"/>
          <p:cNvGrpSpPr/>
          <p:nvPr/>
        </p:nvGrpSpPr>
        <p:grpSpPr>
          <a:xfrm>
            <a:off x="3" y="-5"/>
            <a:ext cx="1395033" cy="605506"/>
            <a:chOff x="3468800" y="239525"/>
            <a:chExt cx="843175" cy="365975"/>
          </a:xfrm>
        </p:grpSpPr>
        <p:sp>
          <p:nvSpPr>
            <p:cNvPr id="478" name="Google Shape;478;p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497" name="Google Shape;497;p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7361728" y="164304"/>
            <a:ext cx="1067170" cy="206374"/>
            <a:chOff x="5589725" y="3057300"/>
            <a:chExt cx="352900" cy="68250"/>
          </a:xfrm>
        </p:grpSpPr>
        <p:sp>
          <p:nvSpPr>
            <p:cNvPr id="510" name="Google Shape;510;p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9"/>
          <p:cNvGrpSpPr/>
          <p:nvPr/>
        </p:nvGrpSpPr>
        <p:grpSpPr>
          <a:xfrm rot="-5400000">
            <a:off x="8143728" y="3285195"/>
            <a:ext cx="1395033" cy="605506"/>
            <a:chOff x="3468800" y="239525"/>
            <a:chExt cx="843175" cy="365975"/>
          </a:xfrm>
        </p:grpSpPr>
        <p:sp>
          <p:nvSpPr>
            <p:cNvPr id="523" name="Google Shape;523;p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608979" y="1"/>
            <a:ext cx="535010" cy="535010"/>
            <a:chOff x="5807050" y="884950"/>
            <a:chExt cx="343550" cy="343550"/>
          </a:xfrm>
        </p:grpSpPr>
        <p:sp>
          <p:nvSpPr>
            <p:cNvPr id="542" name="Google Shape;542;p9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9"/>
          <p:cNvSpPr txBox="1">
            <a:spLocks noGrp="1"/>
          </p:cNvSpPr>
          <p:nvPr>
            <p:ph type="title"/>
          </p:nvPr>
        </p:nvSpPr>
        <p:spPr>
          <a:xfrm>
            <a:off x="2138101" y="1371925"/>
            <a:ext cx="48678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2" name="Google Shape;552;p9"/>
          <p:cNvSpPr txBox="1">
            <a:spLocks noGrp="1"/>
          </p:cNvSpPr>
          <p:nvPr>
            <p:ph type="subTitle" idx="1"/>
          </p:nvPr>
        </p:nvSpPr>
        <p:spPr>
          <a:xfrm>
            <a:off x="2138099" y="2008775"/>
            <a:ext cx="48678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"/>
          <p:cNvSpPr/>
          <p:nvPr/>
        </p:nvSpPr>
        <p:spPr>
          <a:xfrm flipH="1"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6" name="Google Shape;556;p10"/>
          <p:cNvGrpSpPr/>
          <p:nvPr/>
        </p:nvGrpSpPr>
        <p:grpSpPr>
          <a:xfrm flipH="1">
            <a:off x="7748964" y="-5"/>
            <a:ext cx="1395033" cy="605506"/>
            <a:chOff x="3468800" y="239525"/>
            <a:chExt cx="843175" cy="365975"/>
          </a:xfrm>
        </p:grpSpPr>
        <p:sp>
          <p:nvSpPr>
            <p:cNvPr id="557" name="Google Shape;557;p1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0"/>
          <p:cNvGrpSpPr/>
          <p:nvPr/>
        </p:nvGrpSpPr>
        <p:grpSpPr>
          <a:xfrm rot="5400000" flipH="1">
            <a:off x="8260778" y="3568991"/>
            <a:ext cx="1067170" cy="206374"/>
            <a:chOff x="5589725" y="3057300"/>
            <a:chExt cx="352900" cy="68250"/>
          </a:xfrm>
        </p:grpSpPr>
        <p:sp>
          <p:nvSpPr>
            <p:cNvPr id="576" name="Google Shape;576;p1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0"/>
          <p:cNvGrpSpPr/>
          <p:nvPr/>
        </p:nvGrpSpPr>
        <p:grpSpPr>
          <a:xfrm flipH="1">
            <a:off x="715103" y="164304"/>
            <a:ext cx="1067170" cy="206374"/>
            <a:chOff x="5589725" y="3057300"/>
            <a:chExt cx="352900" cy="68250"/>
          </a:xfrm>
        </p:grpSpPr>
        <p:sp>
          <p:nvSpPr>
            <p:cNvPr id="589" name="Google Shape;589;p1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0"/>
          <p:cNvGrpSpPr/>
          <p:nvPr/>
        </p:nvGrpSpPr>
        <p:grpSpPr>
          <a:xfrm rot="5400000" flipH="1">
            <a:off x="-394761" y="3285195"/>
            <a:ext cx="1395033" cy="605506"/>
            <a:chOff x="3468800" y="239525"/>
            <a:chExt cx="843175" cy="365975"/>
          </a:xfrm>
        </p:grpSpPr>
        <p:sp>
          <p:nvSpPr>
            <p:cNvPr id="602" name="Google Shape;602;p1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0"/>
          <p:cNvGrpSpPr/>
          <p:nvPr/>
        </p:nvGrpSpPr>
        <p:grpSpPr>
          <a:xfrm flipH="1">
            <a:off x="11" y="1"/>
            <a:ext cx="535010" cy="535010"/>
            <a:chOff x="5807050" y="884950"/>
            <a:chExt cx="343550" cy="343550"/>
          </a:xfrm>
        </p:grpSpPr>
        <p:sp>
          <p:nvSpPr>
            <p:cNvPr id="621" name="Google Shape;621;p10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32" name="Google Shape;632;p11"/>
          <p:cNvGrpSpPr/>
          <p:nvPr/>
        </p:nvGrpSpPr>
        <p:grpSpPr>
          <a:xfrm>
            <a:off x="3" y="-5"/>
            <a:ext cx="1395033" cy="605506"/>
            <a:chOff x="3468800" y="239525"/>
            <a:chExt cx="843175" cy="365975"/>
          </a:xfrm>
        </p:grpSpPr>
        <p:sp>
          <p:nvSpPr>
            <p:cNvPr id="633" name="Google Shape;633;p11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11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652" name="Google Shape;652;p11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1"/>
          <p:cNvGrpSpPr/>
          <p:nvPr/>
        </p:nvGrpSpPr>
        <p:grpSpPr>
          <a:xfrm>
            <a:off x="7361728" y="164304"/>
            <a:ext cx="1067170" cy="206374"/>
            <a:chOff x="5589725" y="3057300"/>
            <a:chExt cx="352900" cy="68250"/>
          </a:xfrm>
        </p:grpSpPr>
        <p:sp>
          <p:nvSpPr>
            <p:cNvPr id="665" name="Google Shape;665;p11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11"/>
          <p:cNvGrpSpPr/>
          <p:nvPr/>
        </p:nvGrpSpPr>
        <p:grpSpPr>
          <a:xfrm rot="-5400000">
            <a:off x="8143728" y="3285195"/>
            <a:ext cx="1395033" cy="605506"/>
            <a:chOff x="3468800" y="239525"/>
            <a:chExt cx="843175" cy="365975"/>
          </a:xfrm>
        </p:grpSpPr>
        <p:sp>
          <p:nvSpPr>
            <p:cNvPr id="678" name="Google Shape;678;p11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1"/>
          <p:cNvGrpSpPr/>
          <p:nvPr/>
        </p:nvGrpSpPr>
        <p:grpSpPr>
          <a:xfrm>
            <a:off x="8608979" y="1"/>
            <a:ext cx="535010" cy="535010"/>
            <a:chOff x="5807050" y="884950"/>
            <a:chExt cx="343550" cy="343550"/>
          </a:xfrm>
        </p:grpSpPr>
        <p:sp>
          <p:nvSpPr>
            <p:cNvPr id="697" name="Google Shape;697;p11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7" name="Google Shape;70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Black"/>
              <a:buNone/>
              <a:defRPr sz="3000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8"/>
          <p:cNvSpPr txBox="1">
            <a:spLocks noGrp="1"/>
          </p:cNvSpPr>
          <p:nvPr>
            <p:ph type="ctrTitle"/>
          </p:nvPr>
        </p:nvSpPr>
        <p:spPr>
          <a:xfrm>
            <a:off x="697800" y="1031363"/>
            <a:ext cx="7748400" cy="19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GDCE</a:t>
            </a:r>
            <a:br>
              <a:rPr lang="es-ES" sz="5000" dirty="0"/>
            </a:br>
            <a:r>
              <a:rPr lang="es-ES" sz="4000" dirty="0">
                <a:solidFill>
                  <a:schemeClr val="lt1"/>
                </a:solidFill>
              </a:rPr>
              <a:t>Gestión de Dispositivos en Centros de Estudios</a:t>
            </a:r>
            <a:endParaRPr lang="es-ES" sz="4100" dirty="0">
              <a:solidFill>
                <a:schemeClr val="lt1"/>
              </a:solidFill>
            </a:endParaRPr>
          </a:p>
        </p:txBody>
      </p:sp>
      <p:sp>
        <p:nvSpPr>
          <p:cNvPr id="1459" name="Google Shape;1459;p28"/>
          <p:cNvSpPr txBox="1">
            <a:spLocks noGrp="1"/>
          </p:cNvSpPr>
          <p:nvPr>
            <p:ph type="subTitle" idx="1"/>
          </p:nvPr>
        </p:nvSpPr>
        <p:spPr>
          <a:xfrm>
            <a:off x="2543100" y="3093038"/>
            <a:ext cx="405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s-ES" dirty="0"/>
              <a:t>íctor García Murillo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7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</a:t>
            </a:r>
            <a:r>
              <a:rPr lang="en-US" dirty="0"/>
              <a:t> TÉCNICA</a:t>
            </a:r>
            <a:endParaRPr dirty="0"/>
          </a:p>
        </p:txBody>
      </p:sp>
      <p:sp>
        <p:nvSpPr>
          <p:cNvPr id="1553" name="Google Shape;1553;p37"/>
          <p:cNvSpPr txBox="1">
            <a:spLocks noGrp="1"/>
          </p:cNvSpPr>
          <p:nvPr>
            <p:ph type="subTitle" idx="4294967295"/>
          </p:nvPr>
        </p:nvSpPr>
        <p:spPr>
          <a:xfrm>
            <a:off x="2210684" y="1220750"/>
            <a:ext cx="1732659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Be Vietnam Pro Black"/>
                <a:ea typeface="Be Vietnam Pro Black"/>
                <a:cs typeface="Be Vietnam Pro Black"/>
                <a:sym typeface="Be Vietnam Pro Black"/>
              </a:rPr>
              <a:t>Lenguajes</a:t>
            </a:r>
            <a:endParaRPr sz="1800" dirty="0"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554" name="Google Shape;1554;p37"/>
          <p:cNvSpPr txBox="1">
            <a:spLocks noGrp="1"/>
          </p:cNvSpPr>
          <p:nvPr>
            <p:ph type="subTitle" idx="4294967295"/>
          </p:nvPr>
        </p:nvSpPr>
        <p:spPr>
          <a:xfrm>
            <a:off x="4085864" y="1219490"/>
            <a:ext cx="3957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PHP, HTML, CSS, JavaScript y MySQL</a:t>
            </a:r>
          </a:p>
        </p:txBody>
      </p:sp>
      <p:sp>
        <p:nvSpPr>
          <p:cNvPr id="1555" name="Google Shape;1555;p37"/>
          <p:cNvSpPr txBox="1">
            <a:spLocks noGrp="1"/>
          </p:cNvSpPr>
          <p:nvPr>
            <p:ph type="subTitle" idx="4294967295"/>
          </p:nvPr>
        </p:nvSpPr>
        <p:spPr>
          <a:xfrm>
            <a:off x="2210684" y="2098099"/>
            <a:ext cx="1732659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Be Vietnam Pro Black"/>
                <a:ea typeface="Be Vietnam Pro Black"/>
                <a:cs typeface="Be Vietnam Pro Black"/>
                <a:sym typeface="Be Vietnam Pro Black"/>
              </a:rPr>
              <a:t>Frameworks</a:t>
            </a:r>
            <a:endParaRPr sz="1800" dirty="0"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556" name="Google Shape;1556;p37"/>
          <p:cNvSpPr txBox="1">
            <a:spLocks noGrp="1"/>
          </p:cNvSpPr>
          <p:nvPr>
            <p:ph type="subTitle" idx="4294967295"/>
          </p:nvPr>
        </p:nvSpPr>
        <p:spPr>
          <a:xfrm>
            <a:off x="4085864" y="2096839"/>
            <a:ext cx="3957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Yii2 y Bootstrap</a:t>
            </a:r>
          </a:p>
        </p:txBody>
      </p:sp>
      <p:sp>
        <p:nvSpPr>
          <p:cNvPr id="1557" name="Google Shape;1557;p37"/>
          <p:cNvSpPr txBox="1">
            <a:spLocks noGrp="1"/>
          </p:cNvSpPr>
          <p:nvPr>
            <p:ph type="subTitle" idx="4294967295"/>
          </p:nvPr>
        </p:nvSpPr>
        <p:spPr>
          <a:xfrm>
            <a:off x="2210684" y="2975448"/>
            <a:ext cx="1732659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Be Vietnam Pro Black"/>
                <a:ea typeface="Be Vietnam Pro Black"/>
                <a:cs typeface="Be Vietnam Pro Black"/>
                <a:sym typeface="Be Vietnam Pro Black"/>
              </a:rPr>
              <a:t>Bibliotecas</a:t>
            </a:r>
            <a:endParaRPr sz="1800" dirty="0"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558" name="Google Shape;1558;p37"/>
          <p:cNvSpPr txBox="1">
            <a:spLocks noGrp="1"/>
          </p:cNvSpPr>
          <p:nvPr>
            <p:ph type="subTitle" idx="4294967295"/>
          </p:nvPr>
        </p:nvSpPr>
        <p:spPr>
          <a:xfrm>
            <a:off x="4085864" y="2974188"/>
            <a:ext cx="3957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Chartjs.js, Html5-QRCode y JQuery</a:t>
            </a:r>
          </a:p>
        </p:txBody>
      </p:sp>
      <p:sp>
        <p:nvSpPr>
          <p:cNvPr id="1559" name="Google Shape;1559;p37"/>
          <p:cNvSpPr txBox="1">
            <a:spLocks noGrp="1"/>
          </p:cNvSpPr>
          <p:nvPr>
            <p:ph type="subTitle" idx="4294967295"/>
          </p:nvPr>
        </p:nvSpPr>
        <p:spPr>
          <a:xfrm>
            <a:off x="2210684" y="3852798"/>
            <a:ext cx="1732659" cy="640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latin typeface="Be Vietnam Pro Black"/>
                <a:ea typeface="Be Vietnam Pro Black"/>
                <a:cs typeface="Be Vietnam Pro Black"/>
                <a:sym typeface="Be Vietnam Pro Black"/>
              </a:rPr>
              <a:t>IDE’s</a:t>
            </a:r>
            <a:endParaRPr lang="es-ES" sz="1800" dirty="0"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560" name="Google Shape;1560;p37"/>
          <p:cNvSpPr txBox="1">
            <a:spLocks noGrp="1"/>
          </p:cNvSpPr>
          <p:nvPr>
            <p:ph type="subTitle" idx="4294967295"/>
          </p:nvPr>
        </p:nvSpPr>
        <p:spPr>
          <a:xfrm>
            <a:off x="4085864" y="3851538"/>
            <a:ext cx="3957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NetBeans, Visual Studio </a:t>
            </a:r>
            <a:r>
              <a:rPr lang="es-ES" dirty="0" err="1"/>
              <a:t>Code</a:t>
            </a:r>
            <a:r>
              <a:rPr lang="es-ES" dirty="0"/>
              <a:t> y </a:t>
            </a:r>
            <a:r>
              <a:rPr lang="es-ES" dirty="0" err="1"/>
              <a:t>dbForge</a:t>
            </a:r>
            <a:endParaRPr lang="es-ES" dirty="0"/>
          </a:p>
        </p:txBody>
      </p:sp>
      <p:sp>
        <p:nvSpPr>
          <p:cNvPr id="1561" name="Google Shape;1561;p37"/>
          <p:cNvSpPr/>
          <p:nvPr/>
        </p:nvSpPr>
        <p:spPr>
          <a:xfrm>
            <a:off x="1427963" y="1220750"/>
            <a:ext cx="640200" cy="640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2" name="Google Shape;1562;p37"/>
          <p:cNvSpPr/>
          <p:nvPr/>
        </p:nvSpPr>
        <p:spPr>
          <a:xfrm>
            <a:off x="1427963" y="2098096"/>
            <a:ext cx="640200" cy="640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37"/>
          <p:cNvSpPr/>
          <p:nvPr/>
        </p:nvSpPr>
        <p:spPr>
          <a:xfrm>
            <a:off x="1427963" y="2975442"/>
            <a:ext cx="640200" cy="640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7"/>
          <p:cNvSpPr/>
          <p:nvPr/>
        </p:nvSpPr>
        <p:spPr>
          <a:xfrm>
            <a:off x="1427963" y="3852788"/>
            <a:ext cx="640200" cy="640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5" name="Google Shape;1565;p37"/>
          <p:cNvCxnSpPr>
            <a:stCxn id="1561" idx="2"/>
            <a:endCxn id="1562" idx="0"/>
          </p:cNvCxnSpPr>
          <p:nvPr/>
        </p:nvCxnSpPr>
        <p:spPr>
          <a:xfrm>
            <a:off x="1748063" y="1860950"/>
            <a:ext cx="0" cy="23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37"/>
          <p:cNvCxnSpPr>
            <a:stCxn id="1562" idx="2"/>
            <a:endCxn id="1563" idx="0"/>
          </p:cNvCxnSpPr>
          <p:nvPr/>
        </p:nvCxnSpPr>
        <p:spPr>
          <a:xfrm>
            <a:off x="1748063" y="2738296"/>
            <a:ext cx="0" cy="23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37"/>
          <p:cNvCxnSpPr>
            <a:stCxn id="1563" idx="2"/>
            <a:endCxn id="1564" idx="0"/>
          </p:cNvCxnSpPr>
          <p:nvPr/>
        </p:nvCxnSpPr>
        <p:spPr>
          <a:xfrm>
            <a:off x="1748063" y="3615642"/>
            <a:ext cx="0" cy="23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Google Shape;6704;p62">
            <a:extLst>
              <a:ext uri="{FF2B5EF4-FFF2-40B4-BE49-F238E27FC236}">
                <a16:creationId xmlns:a16="http://schemas.microsoft.com/office/drawing/2014/main" id="{19BD4F45-4D9D-4E5B-BB32-E00690151958}"/>
              </a:ext>
            </a:extLst>
          </p:cNvPr>
          <p:cNvGrpSpPr/>
          <p:nvPr/>
        </p:nvGrpSpPr>
        <p:grpSpPr>
          <a:xfrm>
            <a:off x="1562077" y="3126197"/>
            <a:ext cx="371814" cy="338690"/>
            <a:chOff x="-40745125" y="3632900"/>
            <a:chExt cx="318225" cy="289875"/>
          </a:xfrm>
        </p:grpSpPr>
        <p:sp>
          <p:nvSpPr>
            <p:cNvPr id="48" name="Google Shape;6705;p62">
              <a:extLst>
                <a:ext uri="{FF2B5EF4-FFF2-40B4-BE49-F238E27FC236}">
                  <a16:creationId xmlns:a16="http://schemas.microsoft.com/office/drawing/2014/main" id="{8E945A3F-F1E3-4506-8D09-D52881F45CF4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706;p62">
              <a:extLst>
                <a:ext uri="{FF2B5EF4-FFF2-40B4-BE49-F238E27FC236}">
                  <a16:creationId xmlns:a16="http://schemas.microsoft.com/office/drawing/2014/main" id="{72AFA8CA-93A7-4054-9E18-A0EB1388D3B4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707;p62">
              <a:extLst>
                <a:ext uri="{FF2B5EF4-FFF2-40B4-BE49-F238E27FC236}">
                  <a16:creationId xmlns:a16="http://schemas.microsoft.com/office/drawing/2014/main" id="{A1807AFF-A5BC-4FCF-B407-8104FCBCC25F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08;p62">
              <a:extLst>
                <a:ext uri="{FF2B5EF4-FFF2-40B4-BE49-F238E27FC236}">
                  <a16:creationId xmlns:a16="http://schemas.microsoft.com/office/drawing/2014/main" id="{904F04F9-A4FA-4571-8DE6-FA0DD4A009DA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09;p62">
              <a:extLst>
                <a:ext uri="{FF2B5EF4-FFF2-40B4-BE49-F238E27FC236}">
                  <a16:creationId xmlns:a16="http://schemas.microsoft.com/office/drawing/2014/main" id="{C57D00C1-A7FE-418F-9ACF-86731C7B307B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10;p62">
              <a:extLst>
                <a:ext uri="{FF2B5EF4-FFF2-40B4-BE49-F238E27FC236}">
                  <a16:creationId xmlns:a16="http://schemas.microsoft.com/office/drawing/2014/main" id="{DFAE1747-6053-4177-AF71-268A29901A8E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11;p62">
              <a:extLst>
                <a:ext uri="{FF2B5EF4-FFF2-40B4-BE49-F238E27FC236}">
                  <a16:creationId xmlns:a16="http://schemas.microsoft.com/office/drawing/2014/main" id="{8841BD8A-71C1-49E3-94F3-D1047EAB926A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390;p65">
            <a:extLst>
              <a:ext uri="{FF2B5EF4-FFF2-40B4-BE49-F238E27FC236}">
                <a16:creationId xmlns:a16="http://schemas.microsoft.com/office/drawing/2014/main" id="{3A1A52F3-A422-44DC-BFF4-F5A11A375579}"/>
              </a:ext>
            </a:extLst>
          </p:cNvPr>
          <p:cNvGrpSpPr/>
          <p:nvPr/>
        </p:nvGrpSpPr>
        <p:grpSpPr>
          <a:xfrm>
            <a:off x="1570355" y="4036433"/>
            <a:ext cx="355258" cy="270410"/>
            <a:chOff x="-47523400" y="3973950"/>
            <a:chExt cx="300100" cy="228425"/>
          </a:xfrm>
        </p:grpSpPr>
        <p:sp>
          <p:nvSpPr>
            <p:cNvPr id="56" name="Google Shape;8391;p65">
              <a:extLst>
                <a:ext uri="{FF2B5EF4-FFF2-40B4-BE49-F238E27FC236}">
                  <a16:creationId xmlns:a16="http://schemas.microsoft.com/office/drawing/2014/main" id="{BCE87495-9201-4BB9-8D06-DA0E7585E38F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92;p65">
              <a:extLst>
                <a:ext uri="{FF2B5EF4-FFF2-40B4-BE49-F238E27FC236}">
                  <a16:creationId xmlns:a16="http://schemas.microsoft.com/office/drawing/2014/main" id="{6402F4BF-9500-40E3-B320-F875382548E7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93;p65">
              <a:extLst>
                <a:ext uri="{FF2B5EF4-FFF2-40B4-BE49-F238E27FC236}">
                  <a16:creationId xmlns:a16="http://schemas.microsoft.com/office/drawing/2014/main" id="{F9C4DDE9-90A4-43BC-BCA6-7BFCC6768108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94;p65">
              <a:extLst>
                <a:ext uri="{FF2B5EF4-FFF2-40B4-BE49-F238E27FC236}">
                  <a16:creationId xmlns:a16="http://schemas.microsoft.com/office/drawing/2014/main" id="{6B604BA0-4B7B-4621-A43E-6BE5687F29F4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95;p65">
              <a:extLst>
                <a:ext uri="{FF2B5EF4-FFF2-40B4-BE49-F238E27FC236}">
                  <a16:creationId xmlns:a16="http://schemas.microsoft.com/office/drawing/2014/main" id="{8B966DBB-C9D7-49BE-889B-EC764D1A4BF8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9298;p67">
            <a:extLst>
              <a:ext uri="{FF2B5EF4-FFF2-40B4-BE49-F238E27FC236}">
                <a16:creationId xmlns:a16="http://schemas.microsoft.com/office/drawing/2014/main" id="{BA9E5731-7109-4F3E-8F35-902B6205A77C}"/>
              </a:ext>
            </a:extLst>
          </p:cNvPr>
          <p:cNvGrpSpPr/>
          <p:nvPr/>
        </p:nvGrpSpPr>
        <p:grpSpPr>
          <a:xfrm>
            <a:off x="1535614" y="2212113"/>
            <a:ext cx="421927" cy="399248"/>
            <a:chOff x="-1592325" y="3957400"/>
            <a:chExt cx="293025" cy="277275"/>
          </a:xfrm>
        </p:grpSpPr>
        <p:sp>
          <p:nvSpPr>
            <p:cNvPr id="62" name="Google Shape;9299;p67">
              <a:extLst>
                <a:ext uri="{FF2B5EF4-FFF2-40B4-BE49-F238E27FC236}">
                  <a16:creationId xmlns:a16="http://schemas.microsoft.com/office/drawing/2014/main" id="{7EE3FC22-35BC-4FAF-BB6C-A9BE0ACFEAB1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300;p67">
              <a:extLst>
                <a:ext uri="{FF2B5EF4-FFF2-40B4-BE49-F238E27FC236}">
                  <a16:creationId xmlns:a16="http://schemas.microsoft.com/office/drawing/2014/main" id="{681EA42B-7B3D-4F43-B53C-E79799A12226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301;p67">
              <a:extLst>
                <a:ext uri="{FF2B5EF4-FFF2-40B4-BE49-F238E27FC236}">
                  <a16:creationId xmlns:a16="http://schemas.microsoft.com/office/drawing/2014/main" id="{0238311E-6EEC-46A7-BF9C-DDB20B838338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302;p67">
              <a:extLst>
                <a:ext uri="{FF2B5EF4-FFF2-40B4-BE49-F238E27FC236}">
                  <a16:creationId xmlns:a16="http://schemas.microsoft.com/office/drawing/2014/main" id="{4847FEBC-3FBA-41B2-94A8-F98593F05E25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8400;p65">
            <a:extLst>
              <a:ext uri="{FF2B5EF4-FFF2-40B4-BE49-F238E27FC236}">
                <a16:creationId xmlns:a16="http://schemas.microsoft.com/office/drawing/2014/main" id="{AE151438-EACB-4710-8272-00A3401DF032}"/>
              </a:ext>
            </a:extLst>
          </p:cNvPr>
          <p:cNvGrpSpPr/>
          <p:nvPr/>
        </p:nvGrpSpPr>
        <p:grpSpPr>
          <a:xfrm>
            <a:off x="1569408" y="1382470"/>
            <a:ext cx="356205" cy="314240"/>
            <a:chOff x="-45674075" y="3586425"/>
            <a:chExt cx="300900" cy="265450"/>
          </a:xfrm>
        </p:grpSpPr>
        <p:sp>
          <p:nvSpPr>
            <p:cNvPr id="68" name="Google Shape;8401;p65">
              <a:extLst>
                <a:ext uri="{FF2B5EF4-FFF2-40B4-BE49-F238E27FC236}">
                  <a16:creationId xmlns:a16="http://schemas.microsoft.com/office/drawing/2014/main" id="{3339D405-1897-480F-B1A9-912D1489F722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2;p65">
              <a:extLst>
                <a:ext uri="{FF2B5EF4-FFF2-40B4-BE49-F238E27FC236}">
                  <a16:creationId xmlns:a16="http://schemas.microsoft.com/office/drawing/2014/main" id="{F6EFB5F1-BE6A-4791-A37F-488CFADCE250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135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</a:t>
            </a:r>
            <a:r>
              <a:rPr lang="es-ES" dirty="0"/>
              <a:t>ÓN DEL TRABAJO</a:t>
            </a:r>
            <a:endParaRPr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332391D-3959-474F-983B-90743EF446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22" y="1017725"/>
            <a:ext cx="4155956" cy="3758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00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4"/>
          <p:cNvSpPr txBox="1">
            <a:spLocks noGrp="1"/>
          </p:cNvSpPr>
          <p:nvPr>
            <p:ph type="title"/>
          </p:nvPr>
        </p:nvSpPr>
        <p:spPr>
          <a:xfrm>
            <a:off x="4064275" y="445025"/>
            <a:ext cx="435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s-ES" dirty="0"/>
              <a:t>Ú</a:t>
            </a:r>
            <a:r>
              <a:rPr lang="en" dirty="0"/>
              <a:t>BLICO OBJETIVO</a:t>
            </a:r>
            <a:endParaRPr dirty="0"/>
          </a:p>
        </p:txBody>
      </p:sp>
      <p:sp>
        <p:nvSpPr>
          <p:cNvPr id="1530" name="Google Shape;1530;p34"/>
          <p:cNvSpPr txBox="1">
            <a:spLocks noGrp="1"/>
          </p:cNvSpPr>
          <p:nvPr>
            <p:ph type="body" idx="4294967295"/>
          </p:nvPr>
        </p:nvSpPr>
        <p:spPr>
          <a:xfrm>
            <a:off x="4064287" y="1102750"/>
            <a:ext cx="4180200" cy="3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Profesores y administradores informáticos</a:t>
            </a:r>
          </a:p>
          <a:p>
            <a:pPr marL="274320" lvl="0" indent="-2260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s-ES" dirty="0"/>
          </a:p>
          <a:p>
            <a:pPr marL="274320" lvl="0" indent="-2260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Centros educativos que proporcionan a sus alumnos equipos informáticos</a:t>
            </a:r>
            <a:endParaRPr lang="en-US" dirty="0"/>
          </a:p>
        </p:txBody>
      </p:sp>
      <p:pic>
        <p:nvPicPr>
          <p:cNvPr id="1532" name="Google Shape;1532;p34"/>
          <p:cNvPicPr preferRelativeResize="0"/>
          <p:nvPr/>
        </p:nvPicPr>
        <p:blipFill>
          <a:blip r:embed="rId3"/>
          <a:srcRect l="4202" r="4202"/>
          <a:stretch/>
        </p:blipFill>
        <p:spPr>
          <a:xfrm>
            <a:off x="899513" y="535000"/>
            <a:ext cx="2885401" cy="407350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170216A-0213-4540-BC62-FCCCB122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22307" y="2144193"/>
            <a:ext cx="3401568" cy="24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0"/>
          <p:cNvSpPr txBox="1">
            <a:spLocks noGrp="1"/>
          </p:cNvSpPr>
          <p:nvPr>
            <p:ph type="subTitle" idx="1"/>
          </p:nvPr>
        </p:nvSpPr>
        <p:spPr>
          <a:xfrm>
            <a:off x="2138099" y="2008775"/>
            <a:ext cx="4938976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GDCE</a:t>
            </a:r>
            <a:endParaRPr lang="es-E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"Gestión de Dispositivos en Centros de Estudios“</a:t>
            </a:r>
          </a:p>
        </p:txBody>
      </p:sp>
      <p:sp>
        <p:nvSpPr>
          <p:cNvPr id="1474" name="Google Shape;1474;p30"/>
          <p:cNvSpPr txBox="1">
            <a:spLocks noGrp="1"/>
          </p:cNvSpPr>
          <p:nvPr>
            <p:ph type="title"/>
          </p:nvPr>
        </p:nvSpPr>
        <p:spPr>
          <a:xfrm>
            <a:off x="2138101" y="1371925"/>
            <a:ext cx="48678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NOMBRE DE LA APLICACIÓN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44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ENTIDAD</a:t>
            </a:r>
            <a:r>
              <a:rPr lang="en-US" dirty="0"/>
              <a:t>-RELACI</a:t>
            </a:r>
            <a:r>
              <a:rPr lang="es-ES" dirty="0"/>
              <a:t>ÓN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B7C73D-C90B-4D5E-A0FF-E1656AEDDC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935394"/>
            <a:ext cx="4552950" cy="3763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09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</a:t>
            </a:r>
            <a:r>
              <a:rPr lang="en-US" dirty="0"/>
              <a:t>RELACIONAL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F7857E-E8DD-42A7-81D8-4A6DCDF7395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69" y="1202680"/>
            <a:ext cx="7265861" cy="2738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9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</a:t>
            </a:r>
            <a:r>
              <a:rPr lang="en-US" dirty="0"/>
              <a:t>DE CASOS DE USO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8029E5-BD9E-4124-A53D-F6A74FA63F5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65" y="881555"/>
            <a:ext cx="3604669" cy="3816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45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PROTOTIPOS – </a:t>
            </a:r>
            <a:r>
              <a:rPr lang="es-ES" dirty="0"/>
              <a:t>INICIO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4B0A3A8-ECCB-4DC8-89C1-A2AB032F6611}"/>
              </a:ext>
            </a:extLst>
          </p:cNvPr>
          <p:cNvGrpSpPr/>
          <p:nvPr/>
        </p:nvGrpSpPr>
        <p:grpSpPr>
          <a:xfrm>
            <a:off x="519040" y="1461132"/>
            <a:ext cx="8105920" cy="2221235"/>
            <a:chOff x="519040" y="1461132"/>
            <a:chExt cx="8105920" cy="222123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CF2FE55-0A9B-44CF-BF5B-358CD5834D1C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40" y="1461132"/>
              <a:ext cx="3948975" cy="2221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E856C14-A1B6-4358-A644-CE27BFF49B2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152" y="1461132"/>
              <a:ext cx="3953808" cy="2221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294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PROTOTIPOS – </a:t>
            </a:r>
            <a:r>
              <a:rPr lang="es-ES" dirty="0"/>
              <a:t>PANEL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F8AC0AF-C4BC-48C9-BE8A-65C7AF5E213F}"/>
              </a:ext>
            </a:extLst>
          </p:cNvPr>
          <p:cNvGrpSpPr/>
          <p:nvPr/>
        </p:nvGrpSpPr>
        <p:grpSpPr>
          <a:xfrm>
            <a:off x="976799" y="1017725"/>
            <a:ext cx="7190402" cy="3765276"/>
            <a:chOff x="1172060" y="1017725"/>
            <a:chExt cx="7190402" cy="376527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DC0D44E-4ABD-4E14-95FF-72BEE52C94A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062" y="1017725"/>
              <a:ext cx="3238014" cy="1830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0A5CF5B-2168-4503-BE9B-696C1F4CFC2C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303427"/>
              <a:ext cx="3790462" cy="32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B4F8364-7A1E-410A-8E72-2D0F66C181A4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060" y="2952749"/>
              <a:ext cx="3238016" cy="18302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021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PROTOTIPOS – P</a:t>
            </a:r>
            <a:r>
              <a:rPr lang="es-ES" dirty="0"/>
              <a:t>Á</a:t>
            </a:r>
            <a:r>
              <a:rPr lang="en-US" dirty="0"/>
              <a:t>GINA DE </a:t>
            </a:r>
            <a:r>
              <a:rPr lang="es-ES" dirty="0"/>
              <a:t>GESTIÓN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48DF792-D7A4-4604-87F9-466C184F823C}"/>
              </a:ext>
            </a:extLst>
          </p:cNvPr>
          <p:cNvGrpSpPr/>
          <p:nvPr/>
        </p:nvGrpSpPr>
        <p:grpSpPr>
          <a:xfrm>
            <a:off x="1120050" y="1017725"/>
            <a:ext cx="6903900" cy="3779204"/>
            <a:chOff x="1120050" y="952319"/>
            <a:chExt cx="6903900" cy="377920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ECDC74-BFD0-403E-83B3-4C38F6861BD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050" y="952319"/>
              <a:ext cx="3309075" cy="185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FA1651B-90FB-4077-A843-06CF988B843C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5" y="952319"/>
              <a:ext cx="3309075" cy="1859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52FDD26-D794-4F79-B833-CFFC3FDEC5E3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462" y="2872674"/>
              <a:ext cx="3309076" cy="18588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305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9"/>
          <p:cNvSpPr txBox="1">
            <a:spLocks noGrp="1"/>
          </p:cNvSpPr>
          <p:nvPr>
            <p:ph type="subTitle" idx="7"/>
          </p:nvPr>
        </p:nvSpPr>
        <p:spPr>
          <a:xfrm>
            <a:off x="870574" y="1919304"/>
            <a:ext cx="2391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623" name="Google Shape;162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1624" name="Google Shape;1624;p39"/>
          <p:cNvSpPr txBox="1">
            <a:spLocks noGrp="1"/>
          </p:cNvSpPr>
          <p:nvPr>
            <p:ph type="subTitle" idx="8"/>
          </p:nvPr>
        </p:nvSpPr>
        <p:spPr>
          <a:xfrm>
            <a:off x="3376200" y="1919304"/>
            <a:ext cx="2391600" cy="620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 y justificación</a:t>
            </a:r>
            <a:endParaRPr dirty="0"/>
          </a:p>
        </p:txBody>
      </p:sp>
      <p:sp>
        <p:nvSpPr>
          <p:cNvPr id="1625" name="Google Shape;1625;p39"/>
          <p:cNvSpPr txBox="1">
            <a:spLocks noGrp="1"/>
          </p:cNvSpPr>
          <p:nvPr>
            <p:ph type="subTitle" idx="9"/>
          </p:nvPr>
        </p:nvSpPr>
        <p:spPr>
          <a:xfrm>
            <a:off x="5881826" y="1919304"/>
            <a:ext cx="2391600" cy="620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del desarrollo</a:t>
            </a:r>
            <a:endParaRPr dirty="0"/>
          </a:p>
        </p:txBody>
      </p:sp>
      <p:sp>
        <p:nvSpPr>
          <p:cNvPr id="1629" name="Google Shape;1629;p39"/>
          <p:cNvSpPr txBox="1">
            <a:spLocks noGrp="1"/>
          </p:cNvSpPr>
          <p:nvPr>
            <p:ph type="subTitle" idx="14"/>
          </p:nvPr>
        </p:nvSpPr>
        <p:spPr>
          <a:xfrm>
            <a:off x="3376200" y="3735679"/>
            <a:ext cx="2391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630" name="Google Shape;1630;p39"/>
          <p:cNvSpPr txBox="1">
            <a:spLocks noGrp="1"/>
          </p:cNvSpPr>
          <p:nvPr>
            <p:ph type="subTitle" idx="15"/>
          </p:nvPr>
        </p:nvSpPr>
        <p:spPr>
          <a:xfrm>
            <a:off x="5881826" y="3735679"/>
            <a:ext cx="2391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631" name="Google Shape;1631;p39"/>
          <p:cNvSpPr/>
          <p:nvPr/>
        </p:nvSpPr>
        <p:spPr>
          <a:xfrm>
            <a:off x="1751374" y="114083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39"/>
          <p:cNvSpPr/>
          <p:nvPr/>
        </p:nvSpPr>
        <p:spPr>
          <a:xfrm>
            <a:off x="4257000" y="114083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39"/>
          <p:cNvSpPr/>
          <p:nvPr/>
        </p:nvSpPr>
        <p:spPr>
          <a:xfrm>
            <a:off x="6762626" y="114083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39"/>
          <p:cNvSpPr/>
          <p:nvPr/>
        </p:nvSpPr>
        <p:spPr>
          <a:xfrm>
            <a:off x="1751374" y="295372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39"/>
          <p:cNvSpPr/>
          <p:nvPr/>
        </p:nvSpPr>
        <p:spPr>
          <a:xfrm>
            <a:off x="4257000" y="295372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39"/>
          <p:cNvSpPr/>
          <p:nvPr/>
        </p:nvSpPr>
        <p:spPr>
          <a:xfrm>
            <a:off x="6762626" y="2953725"/>
            <a:ext cx="630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875;p44">
            <a:extLst>
              <a:ext uri="{FF2B5EF4-FFF2-40B4-BE49-F238E27FC236}">
                <a16:creationId xmlns:a16="http://schemas.microsoft.com/office/drawing/2014/main" id="{89BA5C1D-E516-4AB0-AF8B-6D9973ED09E8}"/>
              </a:ext>
            </a:extLst>
          </p:cNvPr>
          <p:cNvSpPr txBox="1">
            <a:spLocks/>
          </p:cNvSpPr>
          <p:nvPr/>
        </p:nvSpPr>
        <p:spPr>
          <a:xfrm>
            <a:off x="1751374" y="1140835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65" name="Google Shape;1875;p44">
            <a:extLst>
              <a:ext uri="{FF2B5EF4-FFF2-40B4-BE49-F238E27FC236}">
                <a16:creationId xmlns:a16="http://schemas.microsoft.com/office/drawing/2014/main" id="{07135BEE-1F6E-4774-8239-86947255A532}"/>
              </a:ext>
            </a:extLst>
          </p:cNvPr>
          <p:cNvSpPr txBox="1">
            <a:spLocks/>
          </p:cNvSpPr>
          <p:nvPr/>
        </p:nvSpPr>
        <p:spPr>
          <a:xfrm>
            <a:off x="4256100" y="1140835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66" name="Google Shape;1875;p44">
            <a:extLst>
              <a:ext uri="{FF2B5EF4-FFF2-40B4-BE49-F238E27FC236}">
                <a16:creationId xmlns:a16="http://schemas.microsoft.com/office/drawing/2014/main" id="{7B2EF88C-701A-46B6-9E5F-922DD89936CC}"/>
              </a:ext>
            </a:extLst>
          </p:cNvPr>
          <p:cNvSpPr txBox="1">
            <a:spLocks/>
          </p:cNvSpPr>
          <p:nvPr/>
        </p:nvSpPr>
        <p:spPr>
          <a:xfrm>
            <a:off x="6760826" y="1136285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67" name="Google Shape;1875;p44">
            <a:extLst>
              <a:ext uri="{FF2B5EF4-FFF2-40B4-BE49-F238E27FC236}">
                <a16:creationId xmlns:a16="http://schemas.microsoft.com/office/drawing/2014/main" id="{4935BD5A-C1F9-4572-80B6-6D5AF09625EE}"/>
              </a:ext>
            </a:extLst>
          </p:cNvPr>
          <p:cNvSpPr txBox="1">
            <a:spLocks/>
          </p:cNvSpPr>
          <p:nvPr/>
        </p:nvSpPr>
        <p:spPr>
          <a:xfrm>
            <a:off x="1750474" y="2953725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8" name="Google Shape;1875;p44">
            <a:extLst>
              <a:ext uri="{FF2B5EF4-FFF2-40B4-BE49-F238E27FC236}">
                <a16:creationId xmlns:a16="http://schemas.microsoft.com/office/drawing/2014/main" id="{25F969C6-198A-4AA6-AE4F-0AD51917EB63}"/>
              </a:ext>
            </a:extLst>
          </p:cNvPr>
          <p:cNvSpPr txBox="1">
            <a:spLocks/>
          </p:cNvSpPr>
          <p:nvPr/>
        </p:nvSpPr>
        <p:spPr>
          <a:xfrm>
            <a:off x="4256100" y="2953725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69" name="Google Shape;1875;p44">
            <a:extLst>
              <a:ext uri="{FF2B5EF4-FFF2-40B4-BE49-F238E27FC236}">
                <a16:creationId xmlns:a16="http://schemas.microsoft.com/office/drawing/2014/main" id="{FDAA37DB-EC90-42A9-B871-58C1340230BE}"/>
              </a:ext>
            </a:extLst>
          </p:cNvPr>
          <p:cNvSpPr txBox="1">
            <a:spLocks/>
          </p:cNvSpPr>
          <p:nvPr/>
        </p:nvSpPr>
        <p:spPr>
          <a:xfrm>
            <a:off x="6760826" y="2952660"/>
            <a:ext cx="6309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82" name="Google Shape;1624;p39">
            <a:extLst>
              <a:ext uri="{FF2B5EF4-FFF2-40B4-BE49-F238E27FC236}">
                <a16:creationId xmlns:a16="http://schemas.microsoft.com/office/drawing/2014/main" id="{A2852E7D-14B6-444C-8955-C55F1B608D30}"/>
              </a:ext>
            </a:extLst>
          </p:cNvPr>
          <p:cNvSpPr txBox="1">
            <a:spLocks/>
          </p:cNvSpPr>
          <p:nvPr/>
        </p:nvSpPr>
        <p:spPr>
          <a:xfrm>
            <a:off x="870124" y="3735679"/>
            <a:ext cx="2391600" cy="6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s-ES" dirty="0"/>
              <a:t>Decisiones críticas</a:t>
            </a:r>
          </a:p>
        </p:txBody>
      </p:sp>
    </p:spTree>
    <p:extLst>
      <p:ext uri="{BB962C8B-B14F-4D97-AF65-F5344CB8AC3E}">
        <p14:creationId xmlns:p14="http://schemas.microsoft.com/office/powerpoint/2010/main" val="151860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DIAGRAMA </a:t>
            </a:r>
            <a:r>
              <a:rPr lang="en-US" dirty="0"/>
              <a:t>DE CLASES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97A0D6-79BE-487C-B8ED-BA2F333E4A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68" y="982390"/>
            <a:ext cx="5453063" cy="371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45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PALETA DE COLORES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DBD585-314B-4D19-A441-7F188A4B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20" y="1017725"/>
            <a:ext cx="5238159" cy="36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TIPOGRAF</a:t>
            </a:r>
            <a:r>
              <a:rPr lang="es-ES" dirty="0"/>
              <a:t>ÍA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8FE199-3561-4130-9129-7B5FC3A4853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48"/>
          <a:stretch/>
        </p:blipFill>
        <p:spPr bwMode="auto">
          <a:xfrm>
            <a:off x="809625" y="1275079"/>
            <a:ext cx="3762375" cy="259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271D27-D561-43E1-A3CA-1DA9FC0BA2E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5970"/>
          <a:stretch/>
        </p:blipFill>
        <p:spPr bwMode="auto">
          <a:xfrm>
            <a:off x="4886327" y="1275079"/>
            <a:ext cx="3448048" cy="2593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04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2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PRUEBAS Y RESULTADOS</a:t>
            </a:r>
            <a:endParaRPr dirty="0"/>
          </a:p>
        </p:txBody>
      </p:sp>
      <p:graphicFrame>
        <p:nvGraphicFramePr>
          <p:cNvPr id="1835" name="Google Shape;1835;p42"/>
          <p:cNvGraphicFramePr/>
          <p:nvPr>
            <p:extLst>
              <p:ext uri="{D42A27DB-BD31-4B8C-83A1-F6EECF244321}">
                <p14:modId xmlns:p14="http://schemas.microsoft.com/office/powerpoint/2010/main" val="3541341248"/>
              </p:ext>
            </p:extLst>
          </p:nvPr>
        </p:nvGraphicFramePr>
        <p:xfrm>
          <a:off x="774712" y="1017725"/>
          <a:ext cx="7594575" cy="3251110"/>
        </p:xfrm>
        <a:graphic>
          <a:graphicData uri="http://schemas.openxmlformats.org/drawingml/2006/table">
            <a:tbl>
              <a:tblPr>
                <a:noFill/>
                <a:tableStyleId>{D6E930A6-8631-4B0B-9490-BA02F80C0CC0}</a:tableStyleId>
              </a:tblPr>
              <a:tblGrid>
                <a:gridCol w="253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Be Vietnam Pro Black"/>
                          <a:ea typeface="Be Vietnam Pro Black"/>
                          <a:cs typeface="Be Vietnam Pro Black"/>
                          <a:sym typeface="Be Vietnam Pro Black"/>
                        </a:rPr>
                        <a:t>Gestión</a:t>
                      </a:r>
                      <a:endParaRPr sz="1800" dirty="0">
                        <a:solidFill>
                          <a:schemeClr val="dk2"/>
                        </a:solidFill>
                        <a:latin typeface="Be Vietnam Pro Black"/>
                        <a:ea typeface="Be Vietnam Pro Black"/>
                        <a:cs typeface="Be Vietnam Pro Black"/>
                        <a:sym typeface="Be Vietnam Pro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Be Vietnam Pro Black"/>
                          <a:ea typeface="Be Vietnam Pro Black"/>
                          <a:cs typeface="Be Vietnam Pro Black"/>
                          <a:sym typeface="Be Vietnam Pro Black"/>
                        </a:rPr>
                        <a:t>Validaci</a:t>
                      </a:r>
                      <a:r>
                        <a:rPr lang="es-ES" sz="1800" dirty="0">
                          <a:solidFill>
                            <a:schemeClr val="dk2"/>
                          </a:solidFill>
                          <a:latin typeface="Be Vietnam Pro Black"/>
                          <a:ea typeface="Be Vietnam Pro Black"/>
                          <a:cs typeface="Be Vietnam Pro Black"/>
                          <a:sym typeface="Be Vietnam Pro Black"/>
                        </a:rPr>
                        <a:t>ón</a:t>
                      </a:r>
                      <a:endParaRPr sz="1800" dirty="0">
                        <a:solidFill>
                          <a:schemeClr val="dk2"/>
                        </a:solidFill>
                        <a:latin typeface="Be Vietnam Pro Black"/>
                        <a:ea typeface="Be Vietnam Pro Black"/>
                        <a:cs typeface="Be Vietnam Pro Black"/>
                        <a:sym typeface="Be Vietnam Pro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2"/>
                          </a:solidFill>
                          <a:latin typeface="Be Vietnam Pro Black"/>
                          <a:ea typeface="Be Vietnam Pro Black"/>
                          <a:cs typeface="Be Vietnam Pro Black"/>
                          <a:sym typeface="Be Vietnam Pro Black"/>
                        </a:rPr>
                        <a:t>Usuarios</a:t>
                      </a:r>
                      <a:endParaRPr sz="1800" dirty="0">
                        <a:solidFill>
                          <a:schemeClr val="dk2"/>
                        </a:solidFill>
                        <a:latin typeface="Be Vietnam Pro Black"/>
                        <a:ea typeface="Be Vietnam Pro Black"/>
                        <a:cs typeface="Be Vietnam Pro Black"/>
                        <a:sym typeface="Be Vietnam Pro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625"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Creación, actualización y eliminación de registros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Reserva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de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portátiles</a:t>
                      </a:r>
                      <a:endParaRPr lang="es-ES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Valores negativos y excesivamente altos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DNI y NIE</a:t>
                      </a:r>
                      <a:endParaRPr lang="es-ES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Uso de símbolos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Desarrolladores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Informáticos</a:t>
                      </a:r>
                      <a:endParaRPr lang="en-US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Sin conocimientos</a:t>
                      </a:r>
                      <a:endParaRPr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400"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Actualizar y eliminar relaciones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Corregir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funciones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y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modales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Mensajes flash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Limitar valores máximos y mínimos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Restringir los caracteres disponibles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Cambiar paleta de colores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Estilizar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las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tablas</a:t>
                      </a:r>
                      <a:endParaRPr lang="es-E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274320" lvl="0" indent="-22605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Inter"/>
                        <a:buChar char="●"/>
                      </a:pPr>
                      <a:r>
                        <a:rPr lang="es-ES" sz="14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Reorganizar los formularios</a:t>
                      </a:r>
                      <a:endParaRPr lang="en-US" sz="14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862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DECISIONES CR</a:t>
            </a:r>
            <a:r>
              <a:rPr lang="es-ES" dirty="0"/>
              <a:t>Í</a:t>
            </a:r>
            <a:r>
              <a:rPr lang="en" dirty="0"/>
              <a:t>TICAS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9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3"/>
          <p:cNvSpPr txBox="1">
            <a:spLocks noGrp="1"/>
          </p:cNvSpPr>
          <p:nvPr>
            <p:ph type="subTitle" idx="4294967295"/>
          </p:nvPr>
        </p:nvSpPr>
        <p:spPr>
          <a:xfrm>
            <a:off x="2593069" y="397872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Traducción al español</a:t>
            </a:r>
            <a:endParaRPr dirty="0"/>
          </a:p>
        </p:txBody>
      </p:sp>
      <p:sp>
        <p:nvSpPr>
          <p:cNvPr id="1841" name="Google Shape;1841;p43"/>
          <p:cNvSpPr txBox="1">
            <a:spLocks noGrp="1"/>
          </p:cNvSpPr>
          <p:nvPr>
            <p:ph type="subTitle" idx="4294967295"/>
          </p:nvPr>
        </p:nvSpPr>
        <p:spPr>
          <a:xfrm>
            <a:off x="4004006" y="249822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Librería </a:t>
            </a:r>
            <a:r>
              <a:rPr lang="es-ES" dirty="0"/>
              <a:t>Html5-QRCode</a:t>
            </a:r>
            <a:endParaRPr dirty="0"/>
          </a:p>
        </p:txBody>
      </p:sp>
      <p:sp>
        <p:nvSpPr>
          <p:cNvPr id="1842" name="Google Shape;1842;p43"/>
          <p:cNvSpPr txBox="1">
            <a:spLocks noGrp="1"/>
          </p:cNvSpPr>
          <p:nvPr>
            <p:ph type="subTitle" idx="4294967295"/>
          </p:nvPr>
        </p:nvSpPr>
        <p:spPr>
          <a:xfrm>
            <a:off x="3296105" y="323847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Pruebas e implementación</a:t>
            </a:r>
            <a:endParaRPr dirty="0"/>
          </a:p>
        </p:txBody>
      </p:sp>
      <p:sp>
        <p:nvSpPr>
          <p:cNvPr id="1843" name="Google Shape;1843;p43"/>
          <p:cNvSpPr txBox="1">
            <a:spLocks noGrp="1"/>
          </p:cNvSpPr>
          <p:nvPr>
            <p:ph type="subTitle" idx="4294967295"/>
          </p:nvPr>
        </p:nvSpPr>
        <p:spPr>
          <a:xfrm>
            <a:off x="4698395" y="175797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Investigaci</a:t>
            </a:r>
            <a:r>
              <a:rPr lang="es-ES" dirty="0"/>
              <a:t>ón</a:t>
            </a:r>
            <a:r>
              <a:rPr lang="en" dirty="0"/>
              <a:t> por internet</a:t>
            </a:r>
            <a:endParaRPr dirty="0"/>
          </a:p>
        </p:txBody>
      </p:sp>
      <p:sp>
        <p:nvSpPr>
          <p:cNvPr id="1844" name="Google Shape;1844;p43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LECTOR DE CÓDIGOS QR</a:t>
            </a:r>
            <a:endParaRPr dirty="0"/>
          </a:p>
        </p:txBody>
      </p:sp>
      <p:sp>
        <p:nvSpPr>
          <p:cNvPr id="1845" name="Google Shape;1845;p43"/>
          <p:cNvSpPr txBox="1">
            <a:spLocks noGrp="1"/>
          </p:cNvSpPr>
          <p:nvPr>
            <p:ph type="subTitle" idx="4294967295"/>
          </p:nvPr>
        </p:nvSpPr>
        <p:spPr>
          <a:xfrm>
            <a:off x="1887780" y="39787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05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6" name="Google Shape;1846;p43"/>
          <p:cNvSpPr txBox="1">
            <a:spLocks noGrp="1"/>
          </p:cNvSpPr>
          <p:nvPr>
            <p:ph type="subTitle" idx="4294967295"/>
          </p:nvPr>
        </p:nvSpPr>
        <p:spPr>
          <a:xfrm>
            <a:off x="2590272" y="3238467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04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7" name="Google Shape;1847;p43"/>
          <p:cNvSpPr txBox="1">
            <a:spLocks noGrp="1"/>
          </p:cNvSpPr>
          <p:nvPr>
            <p:ph type="subTitle" idx="4294967295"/>
          </p:nvPr>
        </p:nvSpPr>
        <p:spPr>
          <a:xfrm>
            <a:off x="3292764" y="24982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03</a:t>
            </a:r>
            <a:endParaRPr sz="180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8" name="Google Shape;1848;p43"/>
          <p:cNvSpPr txBox="1">
            <a:spLocks noGrp="1"/>
          </p:cNvSpPr>
          <p:nvPr>
            <p:ph type="subTitle" idx="4294967295"/>
          </p:nvPr>
        </p:nvSpPr>
        <p:spPr>
          <a:xfrm>
            <a:off x="3995255" y="175797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02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49" name="Google Shape;1849;p43"/>
          <p:cNvCxnSpPr>
            <a:cxnSpLocks/>
            <a:stCxn id="1846" idx="1"/>
            <a:endCxn id="1845" idx="0"/>
          </p:cNvCxnSpPr>
          <p:nvPr/>
        </p:nvCxnSpPr>
        <p:spPr>
          <a:xfrm rot="10800000" flipV="1">
            <a:off x="2203230" y="3553917"/>
            <a:ext cx="387042" cy="42480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0" name="Google Shape;1850;p43"/>
          <p:cNvCxnSpPr>
            <a:cxnSpLocks/>
            <a:stCxn id="1847" idx="1"/>
            <a:endCxn id="1846" idx="0"/>
          </p:cNvCxnSpPr>
          <p:nvPr/>
        </p:nvCxnSpPr>
        <p:spPr>
          <a:xfrm rot="10800000" flipV="1">
            <a:off x="2905722" y="2813675"/>
            <a:ext cx="387042" cy="424792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1" name="Google Shape;1851;p43"/>
          <p:cNvCxnSpPr>
            <a:cxnSpLocks/>
            <a:stCxn id="1848" idx="1"/>
            <a:endCxn id="1847" idx="0"/>
          </p:cNvCxnSpPr>
          <p:nvPr/>
        </p:nvCxnSpPr>
        <p:spPr>
          <a:xfrm rot="10800000" flipV="1">
            <a:off x="3608215" y="2073425"/>
            <a:ext cx="387041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2" name="Google Shape;1852;p43"/>
          <p:cNvSpPr txBox="1">
            <a:spLocks noGrp="1"/>
          </p:cNvSpPr>
          <p:nvPr>
            <p:ph type="subTitle" idx="4294967295"/>
          </p:nvPr>
        </p:nvSpPr>
        <p:spPr>
          <a:xfrm>
            <a:off x="5403252" y="101772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Implementaci</a:t>
            </a:r>
            <a:r>
              <a:rPr lang="es-ES" dirty="0"/>
              <a:t>ón con librerías de PHP</a:t>
            </a:r>
            <a:endParaRPr dirty="0"/>
          </a:p>
        </p:txBody>
      </p:sp>
      <p:sp>
        <p:nvSpPr>
          <p:cNvPr id="1853" name="Google Shape;1853;p43"/>
          <p:cNvSpPr txBox="1">
            <a:spLocks noGrp="1"/>
          </p:cNvSpPr>
          <p:nvPr>
            <p:ph type="subTitle" idx="4294967295"/>
          </p:nvPr>
        </p:nvSpPr>
        <p:spPr>
          <a:xfrm>
            <a:off x="4698921" y="10177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01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54" name="Google Shape;1854;p43"/>
          <p:cNvCxnSpPr>
            <a:cxnSpLocks/>
            <a:stCxn id="1853" idx="1"/>
            <a:endCxn id="1848" idx="0"/>
          </p:cNvCxnSpPr>
          <p:nvPr/>
        </p:nvCxnSpPr>
        <p:spPr>
          <a:xfrm rot="10800000" flipV="1">
            <a:off x="4310705" y="1333175"/>
            <a:ext cx="388216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350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3"/>
          <p:cNvSpPr txBox="1">
            <a:spLocks noGrp="1"/>
          </p:cNvSpPr>
          <p:nvPr>
            <p:ph type="subTitle" idx="4294967295"/>
          </p:nvPr>
        </p:nvSpPr>
        <p:spPr>
          <a:xfrm>
            <a:off x="3685599" y="2826033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de atributos relacionados</a:t>
            </a:r>
            <a:endParaRPr dirty="0"/>
          </a:p>
        </p:txBody>
      </p:sp>
      <p:sp>
        <p:nvSpPr>
          <p:cNvPr id="1842" name="Google Shape;1842;p43"/>
          <p:cNvSpPr txBox="1">
            <a:spLocks noGrp="1"/>
          </p:cNvSpPr>
          <p:nvPr>
            <p:ph type="subTitle" idx="4294967295"/>
          </p:nvPr>
        </p:nvSpPr>
        <p:spPr>
          <a:xfrm>
            <a:off x="2977698" y="3566283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</a:t>
            </a:r>
            <a:r>
              <a:rPr lang="es-ES" dirty="0"/>
              <a:t>ón del espacio del formulario</a:t>
            </a:r>
            <a:endParaRPr dirty="0"/>
          </a:p>
        </p:txBody>
      </p:sp>
      <p:sp>
        <p:nvSpPr>
          <p:cNvPr id="1843" name="Google Shape;1843;p43"/>
          <p:cNvSpPr txBox="1">
            <a:spLocks noGrp="1"/>
          </p:cNvSpPr>
          <p:nvPr>
            <p:ph type="subTitle" idx="4294967295"/>
          </p:nvPr>
        </p:nvSpPr>
        <p:spPr>
          <a:xfrm>
            <a:off x="4379988" y="2085783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Desarrollo de las reglas de los modelos</a:t>
            </a:r>
            <a:endParaRPr dirty="0"/>
          </a:p>
        </p:txBody>
      </p:sp>
      <p:sp>
        <p:nvSpPr>
          <p:cNvPr id="1844" name="Google Shape;1844;p43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FORMULARIOS</a:t>
            </a:r>
            <a:endParaRPr dirty="0"/>
          </a:p>
        </p:txBody>
      </p:sp>
      <p:sp>
        <p:nvSpPr>
          <p:cNvPr id="1846" name="Google Shape;1846;p43"/>
          <p:cNvSpPr txBox="1">
            <a:spLocks noGrp="1"/>
          </p:cNvSpPr>
          <p:nvPr>
            <p:ph type="subTitle" idx="4294967295"/>
          </p:nvPr>
        </p:nvSpPr>
        <p:spPr>
          <a:xfrm>
            <a:off x="2271865" y="356627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04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7" name="Google Shape;1847;p43"/>
          <p:cNvSpPr txBox="1">
            <a:spLocks noGrp="1"/>
          </p:cNvSpPr>
          <p:nvPr>
            <p:ph type="subTitle" idx="4294967295"/>
          </p:nvPr>
        </p:nvSpPr>
        <p:spPr>
          <a:xfrm>
            <a:off x="2974357" y="2826033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03</a:t>
            </a:r>
            <a:endParaRPr sz="180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8" name="Google Shape;1848;p43"/>
          <p:cNvSpPr txBox="1">
            <a:spLocks noGrp="1"/>
          </p:cNvSpPr>
          <p:nvPr>
            <p:ph type="subTitle" idx="4294967295"/>
          </p:nvPr>
        </p:nvSpPr>
        <p:spPr>
          <a:xfrm>
            <a:off x="3676848" y="2085783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02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50" name="Google Shape;1850;p43"/>
          <p:cNvCxnSpPr>
            <a:cxnSpLocks/>
            <a:stCxn id="1847" idx="1"/>
            <a:endCxn id="1846" idx="0"/>
          </p:cNvCxnSpPr>
          <p:nvPr/>
        </p:nvCxnSpPr>
        <p:spPr>
          <a:xfrm rot="10800000" flipV="1">
            <a:off x="2587315" y="3141483"/>
            <a:ext cx="387042" cy="424792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1" name="Google Shape;1851;p43"/>
          <p:cNvCxnSpPr>
            <a:cxnSpLocks/>
            <a:stCxn id="1848" idx="1"/>
            <a:endCxn id="1847" idx="0"/>
          </p:cNvCxnSpPr>
          <p:nvPr/>
        </p:nvCxnSpPr>
        <p:spPr>
          <a:xfrm rot="10800000" flipV="1">
            <a:off x="3289808" y="2401233"/>
            <a:ext cx="387041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2" name="Google Shape;1852;p43"/>
          <p:cNvSpPr txBox="1">
            <a:spLocks noGrp="1"/>
          </p:cNvSpPr>
          <p:nvPr>
            <p:ph type="subTitle" idx="4294967295"/>
          </p:nvPr>
        </p:nvSpPr>
        <p:spPr>
          <a:xfrm>
            <a:off x="5084845" y="1345533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de formularios simples</a:t>
            </a:r>
            <a:endParaRPr dirty="0"/>
          </a:p>
        </p:txBody>
      </p:sp>
      <p:sp>
        <p:nvSpPr>
          <p:cNvPr id="1853" name="Google Shape;1853;p43"/>
          <p:cNvSpPr txBox="1">
            <a:spLocks noGrp="1"/>
          </p:cNvSpPr>
          <p:nvPr>
            <p:ph type="subTitle" idx="4294967295"/>
          </p:nvPr>
        </p:nvSpPr>
        <p:spPr>
          <a:xfrm>
            <a:off x="4380514" y="1345533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01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54" name="Google Shape;1854;p43"/>
          <p:cNvCxnSpPr>
            <a:cxnSpLocks/>
            <a:stCxn id="1853" idx="1"/>
            <a:endCxn id="1848" idx="0"/>
          </p:cNvCxnSpPr>
          <p:nvPr/>
        </p:nvCxnSpPr>
        <p:spPr>
          <a:xfrm rot="10800000" flipV="1">
            <a:off x="3992298" y="1660983"/>
            <a:ext cx="388216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0869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3"/>
          <p:cNvSpPr txBox="1">
            <a:spLocks noGrp="1"/>
          </p:cNvSpPr>
          <p:nvPr>
            <p:ph type="subTitle" idx="4294967295"/>
          </p:nvPr>
        </p:nvSpPr>
        <p:spPr>
          <a:xfrm>
            <a:off x="2828135" y="3978725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al actualizar registros</a:t>
            </a:r>
          </a:p>
        </p:txBody>
      </p:sp>
      <p:sp>
        <p:nvSpPr>
          <p:cNvPr id="1841" name="Google Shape;1841;p43"/>
          <p:cNvSpPr txBox="1">
            <a:spLocks noGrp="1"/>
          </p:cNvSpPr>
          <p:nvPr>
            <p:ph type="subTitle" idx="4294967295"/>
          </p:nvPr>
        </p:nvSpPr>
        <p:spPr>
          <a:xfrm>
            <a:off x="4239072" y="2498225"/>
            <a:ext cx="2343385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Pruebas con la clase Modal de PHP</a:t>
            </a:r>
            <a:endParaRPr dirty="0"/>
          </a:p>
        </p:txBody>
      </p:sp>
      <p:sp>
        <p:nvSpPr>
          <p:cNvPr id="1842" name="Google Shape;1842;p43"/>
          <p:cNvSpPr txBox="1">
            <a:spLocks noGrp="1"/>
          </p:cNvSpPr>
          <p:nvPr>
            <p:ph type="subTitle" idx="4294967295"/>
          </p:nvPr>
        </p:nvSpPr>
        <p:spPr>
          <a:xfrm>
            <a:off x="3531171" y="3238475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en la creación de registros</a:t>
            </a:r>
            <a:endParaRPr dirty="0"/>
          </a:p>
        </p:txBody>
      </p:sp>
      <p:sp>
        <p:nvSpPr>
          <p:cNvPr id="1843" name="Google Shape;1843;p43"/>
          <p:cNvSpPr txBox="1">
            <a:spLocks noGrp="1"/>
          </p:cNvSpPr>
          <p:nvPr>
            <p:ph type="subTitle" idx="4294967295"/>
          </p:nvPr>
        </p:nvSpPr>
        <p:spPr>
          <a:xfrm>
            <a:off x="4933461" y="1757975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en la reserva de portátiles</a:t>
            </a:r>
            <a:endParaRPr dirty="0"/>
          </a:p>
        </p:txBody>
      </p:sp>
      <p:sp>
        <p:nvSpPr>
          <p:cNvPr id="1844" name="Google Shape;1844;p43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MODALES</a:t>
            </a:r>
            <a:endParaRPr dirty="0"/>
          </a:p>
        </p:txBody>
      </p:sp>
      <p:sp>
        <p:nvSpPr>
          <p:cNvPr id="1845" name="Google Shape;1845;p43"/>
          <p:cNvSpPr txBox="1">
            <a:spLocks noGrp="1"/>
          </p:cNvSpPr>
          <p:nvPr>
            <p:ph type="subTitle" idx="4294967295"/>
          </p:nvPr>
        </p:nvSpPr>
        <p:spPr>
          <a:xfrm>
            <a:off x="2122846" y="39787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05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6" name="Google Shape;1846;p43"/>
          <p:cNvSpPr txBox="1">
            <a:spLocks noGrp="1"/>
          </p:cNvSpPr>
          <p:nvPr>
            <p:ph type="subTitle" idx="4294967295"/>
          </p:nvPr>
        </p:nvSpPr>
        <p:spPr>
          <a:xfrm>
            <a:off x="2825338" y="3238467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04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7" name="Google Shape;1847;p43"/>
          <p:cNvSpPr txBox="1">
            <a:spLocks noGrp="1"/>
          </p:cNvSpPr>
          <p:nvPr>
            <p:ph type="subTitle" idx="4294967295"/>
          </p:nvPr>
        </p:nvSpPr>
        <p:spPr>
          <a:xfrm>
            <a:off x="3527830" y="24982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03</a:t>
            </a:r>
            <a:endParaRPr sz="180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48" name="Google Shape;1848;p43"/>
          <p:cNvSpPr txBox="1">
            <a:spLocks noGrp="1"/>
          </p:cNvSpPr>
          <p:nvPr>
            <p:ph type="subTitle" idx="4294967295"/>
          </p:nvPr>
        </p:nvSpPr>
        <p:spPr>
          <a:xfrm>
            <a:off x="4230321" y="175797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02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49" name="Google Shape;1849;p43"/>
          <p:cNvCxnSpPr>
            <a:cxnSpLocks/>
            <a:stCxn id="1846" idx="1"/>
            <a:endCxn id="1845" idx="0"/>
          </p:cNvCxnSpPr>
          <p:nvPr/>
        </p:nvCxnSpPr>
        <p:spPr>
          <a:xfrm rot="10800000" flipV="1">
            <a:off x="2438296" y="3553917"/>
            <a:ext cx="387042" cy="42480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0" name="Google Shape;1850;p43"/>
          <p:cNvCxnSpPr>
            <a:cxnSpLocks/>
            <a:stCxn id="1847" idx="1"/>
            <a:endCxn id="1846" idx="0"/>
          </p:cNvCxnSpPr>
          <p:nvPr/>
        </p:nvCxnSpPr>
        <p:spPr>
          <a:xfrm rot="10800000" flipV="1">
            <a:off x="3140788" y="2813675"/>
            <a:ext cx="387042" cy="424792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1" name="Google Shape;1851;p43"/>
          <p:cNvCxnSpPr>
            <a:cxnSpLocks/>
            <a:stCxn id="1848" idx="1"/>
            <a:endCxn id="1847" idx="0"/>
          </p:cNvCxnSpPr>
          <p:nvPr/>
        </p:nvCxnSpPr>
        <p:spPr>
          <a:xfrm rot="10800000" flipV="1">
            <a:off x="3843281" y="2073425"/>
            <a:ext cx="387041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2" name="Google Shape;1852;p43"/>
          <p:cNvSpPr txBox="1">
            <a:spLocks noGrp="1"/>
          </p:cNvSpPr>
          <p:nvPr>
            <p:ph type="subTitle" idx="4294967295"/>
          </p:nvPr>
        </p:nvSpPr>
        <p:spPr>
          <a:xfrm>
            <a:off x="5638318" y="1017725"/>
            <a:ext cx="2105851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Pruebas con modales usando </a:t>
            </a:r>
            <a:r>
              <a:rPr lang="es-ES" dirty="0" err="1"/>
              <a:t>Boostrap</a:t>
            </a:r>
            <a:r>
              <a:rPr lang="es-ES" dirty="0"/>
              <a:t> y JS</a:t>
            </a:r>
            <a:endParaRPr dirty="0"/>
          </a:p>
        </p:txBody>
      </p:sp>
      <p:sp>
        <p:nvSpPr>
          <p:cNvPr id="1853" name="Google Shape;1853;p43"/>
          <p:cNvSpPr txBox="1">
            <a:spLocks noGrp="1"/>
          </p:cNvSpPr>
          <p:nvPr>
            <p:ph type="subTitle" idx="4294967295"/>
          </p:nvPr>
        </p:nvSpPr>
        <p:spPr>
          <a:xfrm>
            <a:off x="4933987" y="1017725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01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cxnSp>
        <p:nvCxnSpPr>
          <p:cNvPr id="1854" name="Google Shape;1854;p43"/>
          <p:cNvCxnSpPr>
            <a:cxnSpLocks/>
            <a:stCxn id="1853" idx="1"/>
            <a:endCxn id="1848" idx="0"/>
          </p:cNvCxnSpPr>
          <p:nvPr/>
        </p:nvCxnSpPr>
        <p:spPr>
          <a:xfrm rot="10800000" flipV="1">
            <a:off x="4545771" y="1333175"/>
            <a:ext cx="388216" cy="424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422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MUESTRA DE LA APLICACIÓN WEB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9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1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4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6"/>
          <p:cNvSpPr/>
          <p:nvPr/>
        </p:nvSpPr>
        <p:spPr>
          <a:xfrm>
            <a:off x="3387150" y="3328400"/>
            <a:ext cx="2369700" cy="47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Otros lenguajes</a:t>
            </a:r>
            <a:endParaRPr dirty="0">
              <a:solidFill>
                <a:schemeClr val="lt1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97" name="Google Shape;1897;p46"/>
          <p:cNvSpPr/>
          <p:nvPr/>
        </p:nvSpPr>
        <p:spPr>
          <a:xfrm>
            <a:off x="1881475" y="2365338"/>
            <a:ext cx="2369700" cy="47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Metodolog</a:t>
            </a:r>
            <a:r>
              <a:rPr lang="en-US" dirty="0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ía</a:t>
            </a:r>
            <a:endParaRPr dirty="0">
              <a:solidFill>
                <a:schemeClr val="lt1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98" name="Google Shape;1898;p46"/>
          <p:cNvSpPr/>
          <p:nvPr/>
        </p:nvSpPr>
        <p:spPr>
          <a:xfrm>
            <a:off x="5001875" y="2365338"/>
            <a:ext cx="2369700" cy="47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Organización de tareas</a:t>
            </a:r>
            <a:endParaRPr dirty="0">
              <a:solidFill>
                <a:schemeClr val="lt1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899" name="Google Shape;1899;p46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OPINI</a:t>
            </a:r>
            <a:r>
              <a:rPr lang="es-ES" dirty="0"/>
              <a:t>ÓN PERSONAL</a:t>
            </a:r>
            <a:endParaRPr dirty="0"/>
          </a:p>
        </p:txBody>
      </p:sp>
      <p:sp>
        <p:nvSpPr>
          <p:cNvPr id="1900" name="Google Shape;1900;p46"/>
          <p:cNvSpPr txBox="1"/>
          <p:nvPr/>
        </p:nvSpPr>
        <p:spPr>
          <a:xfrm>
            <a:off x="1129500" y="1069825"/>
            <a:ext cx="688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Proyecto interesante en el que he tenido que investigar profundamente y entender el entorno en el que estaba trabajando</a:t>
            </a:r>
            <a:endParaRPr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64584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294350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SU ATENCIÓN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Realizado por V</a:t>
            </a:r>
            <a:r>
              <a:rPr lang="es-ES" dirty="0"/>
              <a:t>íctor García Murillo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3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0"/>
          <p:cNvSpPr txBox="1">
            <a:spLocks noGrp="1"/>
          </p:cNvSpPr>
          <p:nvPr>
            <p:ph type="subTitle" idx="1"/>
          </p:nvPr>
        </p:nvSpPr>
        <p:spPr>
          <a:xfrm>
            <a:off x="2138099" y="2008775"/>
            <a:ext cx="48678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</a:t>
            </a:r>
            <a:r>
              <a:rPr lang="es-ES" dirty="0"/>
              <a:t>ón web dirigida a centros de estudios con el objetivo de facilitar la gestión de los dispositivos del centro</a:t>
            </a:r>
            <a:endParaRPr dirty="0"/>
          </a:p>
        </p:txBody>
      </p:sp>
      <p:sp>
        <p:nvSpPr>
          <p:cNvPr id="1474" name="Google Shape;1474;p30"/>
          <p:cNvSpPr txBox="1">
            <a:spLocks noGrp="1"/>
          </p:cNvSpPr>
          <p:nvPr>
            <p:ph type="title"/>
          </p:nvPr>
        </p:nvSpPr>
        <p:spPr>
          <a:xfrm>
            <a:off x="2138101" y="1371925"/>
            <a:ext cx="48678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GDCE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74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 Y JUSTIFICACI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87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4"/>
          <p:cNvSpPr txBox="1">
            <a:spLocks noGrp="1"/>
          </p:cNvSpPr>
          <p:nvPr>
            <p:ph type="title"/>
          </p:nvPr>
        </p:nvSpPr>
        <p:spPr>
          <a:xfrm>
            <a:off x="4064275" y="445025"/>
            <a:ext cx="435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NECESIDADES</a:t>
            </a:r>
            <a:endParaRPr dirty="0"/>
          </a:p>
        </p:txBody>
      </p:sp>
      <p:sp>
        <p:nvSpPr>
          <p:cNvPr id="1530" name="Google Shape;1530;p34"/>
          <p:cNvSpPr txBox="1">
            <a:spLocks noGrp="1"/>
          </p:cNvSpPr>
          <p:nvPr>
            <p:ph type="body" idx="4294967295"/>
          </p:nvPr>
        </p:nvSpPr>
        <p:spPr>
          <a:xfrm>
            <a:off x="4064287" y="1633050"/>
            <a:ext cx="4180200" cy="25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Mejorar la administración actual basada en una hoja de cálculo</a:t>
            </a:r>
          </a:p>
          <a:p>
            <a:pPr marL="274320" indent="-226059">
              <a:spcBef>
                <a:spcPts val="1000"/>
              </a:spcBef>
              <a:buClr>
                <a:schemeClr val="dk1"/>
              </a:buClr>
            </a:pPr>
            <a:r>
              <a:rPr lang="es-ES" dirty="0"/>
              <a:t>Acceder a la información de forma sencilla</a:t>
            </a:r>
          </a:p>
          <a:p>
            <a:pPr marL="274320" indent="-226059">
              <a:spcBef>
                <a:spcPts val="1000"/>
              </a:spcBef>
              <a:buClr>
                <a:schemeClr val="dk1"/>
              </a:buClr>
            </a:pPr>
            <a:r>
              <a:rPr lang="es-ES" dirty="0"/>
              <a:t>Evitar errores en la gestión</a:t>
            </a:r>
            <a:endParaRPr lang="en" dirty="0"/>
          </a:p>
          <a:p>
            <a:pPr marL="274320" indent="-226059">
              <a:spcBef>
                <a:spcPts val="1000"/>
              </a:spcBef>
              <a:buClr>
                <a:schemeClr val="dk1"/>
              </a:buClr>
            </a:pPr>
            <a:r>
              <a:rPr lang="es-ES" dirty="0"/>
              <a:t>Reservar portátiles para el alumnado</a:t>
            </a:r>
            <a:endParaRPr lang="en" dirty="0"/>
          </a:p>
        </p:txBody>
      </p:sp>
      <p:sp>
        <p:nvSpPr>
          <p:cNvPr id="1531" name="Google Shape;1531;p34"/>
          <p:cNvSpPr/>
          <p:nvPr/>
        </p:nvSpPr>
        <p:spPr>
          <a:xfrm>
            <a:off x="4053438" y="1102750"/>
            <a:ext cx="4191000" cy="5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2" name="Google Shape;1532;p34"/>
          <p:cNvPicPr preferRelativeResize="0"/>
          <p:nvPr/>
        </p:nvPicPr>
        <p:blipFill>
          <a:blip r:embed="rId3"/>
          <a:srcRect l="5729" r="5729"/>
          <a:stretch/>
        </p:blipFill>
        <p:spPr>
          <a:xfrm>
            <a:off x="899513" y="535000"/>
            <a:ext cx="2885401" cy="407350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3" name="Google Shape;1533;p34"/>
          <p:cNvSpPr txBox="1">
            <a:spLocks noGrp="1"/>
          </p:cNvSpPr>
          <p:nvPr>
            <p:ph type="subTitle" idx="4294967295"/>
          </p:nvPr>
        </p:nvSpPr>
        <p:spPr>
          <a:xfrm>
            <a:off x="4064275" y="1110150"/>
            <a:ext cx="4143459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Objetivo</a:t>
            </a:r>
            <a:endParaRPr sz="1800" dirty="0">
              <a:solidFill>
                <a:schemeClr val="dk2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1534" name="Google Shape;1534;p34"/>
          <p:cNvSpPr txBox="1">
            <a:spLocks noGrp="1"/>
          </p:cNvSpPr>
          <p:nvPr>
            <p:ph type="subTitle" idx="4294967295"/>
          </p:nvPr>
        </p:nvSpPr>
        <p:spPr>
          <a:xfrm>
            <a:off x="4053438" y="1396950"/>
            <a:ext cx="41910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dk2"/>
                </a:solidFill>
              </a:rPr>
              <a:t>Mejorar la gestión de los dispositivos de </a:t>
            </a:r>
            <a:r>
              <a:rPr lang="es-ES" sz="1300" dirty="0" err="1">
                <a:solidFill>
                  <a:schemeClr val="dk2"/>
                </a:solidFill>
              </a:rPr>
              <a:t>Ceinmark</a:t>
            </a:r>
            <a:endParaRPr sz="1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5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6"/>
          <p:cNvSpPr txBox="1">
            <a:spLocks noGrp="1"/>
          </p:cNvSpPr>
          <p:nvPr>
            <p:ph type="title"/>
          </p:nvPr>
        </p:nvSpPr>
        <p:spPr>
          <a:xfrm>
            <a:off x="715100" y="448056"/>
            <a:ext cx="40467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</a:t>
            </a:r>
            <a:endParaRPr dirty="0"/>
          </a:p>
        </p:txBody>
      </p:sp>
      <p:sp>
        <p:nvSpPr>
          <p:cNvPr id="1546" name="Google Shape;1546;p36"/>
          <p:cNvSpPr txBox="1">
            <a:spLocks noGrp="1"/>
          </p:cNvSpPr>
          <p:nvPr>
            <p:ph type="body" idx="1"/>
          </p:nvPr>
        </p:nvSpPr>
        <p:spPr>
          <a:xfrm>
            <a:off x="715100" y="1375650"/>
            <a:ext cx="40467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Garantizar un acceso fluido a los dispositivos del centro</a:t>
            </a:r>
          </a:p>
          <a:p>
            <a:pPr marL="274320" lvl="0" indent="-2260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Utilizar códigos QR para acceder a la información y reservar portátiles</a:t>
            </a:r>
          </a:p>
          <a:p>
            <a:pPr marL="274320" lvl="0" indent="-2260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Mostrar gráficos con la información fundamental</a:t>
            </a:r>
            <a:endParaRPr lang="en-US" dirty="0"/>
          </a:p>
          <a:p>
            <a:pPr marL="274320" lvl="0" indent="-2260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/>
              <a:t>Diseñar páginas de gestión sencillas e intuitivas</a:t>
            </a:r>
            <a:endParaRPr lang="es-ES" dirty="0">
              <a:solidFill>
                <a:schemeClr val="dk2"/>
              </a:solidFill>
            </a:endParaRPr>
          </a:p>
        </p:txBody>
      </p:sp>
      <p:pic>
        <p:nvPicPr>
          <p:cNvPr id="1547" name="Google Shape;1547;p36"/>
          <p:cNvPicPr preferRelativeResize="0"/>
          <p:nvPr/>
        </p:nvPicPr>
        <p:blipFill>
          <a:blip r:embed="rId3"/>
          <a:srcRect t="10208" b="10208"/>
          <a:stretch/>
        </p:blipFill>
        <p:spPr>
          <a:xfrm>
            <a:off x="5016600" y="535000"/>
            <a:ext cx="3412298" cy="407349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6779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DEL DESARROLLO</a:t>
            </a:r>
            <a:endParaRPr dirty="0"/>
          </a:p>
        </p:txBody>
      </p:sp>
      <p:sp>
        <p:nvSpPr>
          <p:cNvPr id="1523" name="Google Shape;1523;p33"/>
          <p:cNvSpPr txBox="1">
            <a:spLocks noGrp="1"/>
          </p:cNvSpPr>
          <p:nvPr>
            <p:ph type="title" idx="2"/>
          </p:nvPr>
        </p:nvSpPr>
        <p:spPr>
          <a:xfrm>
            <a:off x="4114800" y="719746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24" name="Google Shape;1524;p3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Aplicación web GDCE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2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7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DAFO</a:t>
            </a:r>
            <a:endParaRPr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1347B99F-3706-404A-B2A6-4966B9EF8A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66" y="1017725"/>
            <a:ext cx="3687068" cy="3687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05574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GDCE">
      <a:dk1>
        <a:srgbClr val="489FB5"/>
      </a:dk1>
      <a:lt1>
        <a:srgbClr val="333333"/>
      </a:lt1>
      <a:dk2>
        <a:srgbClr val="FFFFFF"/>
      </a:dk2>
      <a:lt2>
        <a:srgbClr val="16697A"/>
      </a:lt2>
      <a:accent1>
        <a:srgbClr val="4D8EE0"/>
      </a:accent1>
      <a:accent2>
        <a:srgbClr val="E3E3E3"/>
      </a:accent2>
      <a:accent3>
        <a:srgbClr val="E3E3E3"/>
      </a:accent3>
      <a:accent4>
        <a:srgbClr val="E3E3E3"/>
      </a:accent4>
      <a:accent5>
        <a:srgbClr val="E3E3E3"/>
      </a:accent5>
      <a:accent6>
        <a:srgbClr val="E3E3E3"/>
      </a:accent6>
      <a:hlink>
        <a:srgbClr val="333333"/>
      </a:hlink>
      <a:folHlink>
        <a:srgbClr val="82C0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517</Words>
  <Application>Microsoft Office PowerPoint</Application>
  <PresentationFormat>Presentación en pantalla (16:9)</PresentationFormat>
  <Paragraphs>137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Be Vietnam Pro Black</vt:lpstr>
      <vt:lpstr>Raleway</vt:lpstr>
      <vt:lpstr>Arial</vt:lpstr>
      <vt:lpstr>Inter</vt:lpstr>
      <vt:lpstr>Medical Conference Style Presentation by Slidesgo</vt:lpstr>
      <vt:lpstr>GDCE Gestión de Dispositivos en Centros de Estudios</vt:lpstr>
      <vt:lpstr>ÍNDICE</vt:lpstr>
      <vt:lpstr>INTRODUCCIÓN</vt:lpstr>
      <vt:lpstr>GDCE</vt:lpstr>
      <vt:lpstr>CONTEXTO Y JUSTIFICACIÓN</vt:lpstr>
      <vt:lpstr>NECESIDADES</vt:lpstr>
      <vt:lpstr>PROPUESTAS</vt:lpstr>
      <vt:lpstr>FASES DEL DESARROLLO</vt:lpstr>
      <vt:lpstr>DIAGRAMA DAFO</vt:lpstr>
      <vt:lpstr>DESCRIPCIÓN TÉCNICA</vt:lpstr>
      <vt:lpstr>PLANIFICACIÓN DEL TRABAJO</vt:lpstr>
      <vt:lpstr>PÚBLICO OBJETIVO</vt:lpstr>
      <vt:lpstr>NOMBRE DE LA APLICACIÓN</vt:lpstr>
      <vt:lpstr>DIAGRAMA ENTIDAD-RELACIÓN</vt:lpstr>
      <vt:lpstr>DIAGRAMA RELACIONAL</vt:lpstr>
      <vt:lpstr>DIAGRAMA DE CASOS DE USO</vt:lpstr>
      <vt:lpstr>PROTOTIPOS – INICIO</vt:lpstr>
      <vt:lpstr>PROTOTIPOS – PANEL</vt:lpstr>
      <vt:lpstr>PROTOTIPOS – PÁGINA DE GESTIÓN</vt:lpstr>
      <vt:lpstr>DIAGRAMA DE CLASES</vt:lpstr>
      <vt:lpstr>PALETA DE COLORES</vt:lpstr>
      <vt:lpstr>TIPOGRAFÍA</vt:lpstr>
      <vt:lpstr>PRUEBAS Y RESULTADOS</vt:lpstr>
      <vt:lpstr>DECISIONES CRÍTICAS</vt:lpstr>
      <vt:lpstr>LECTOR DE CÓDIGOS QR</vt:lpstr>
      <vt:lpstr>FORMULARIOS</vt:lpstr>
      <vt:lpstr>MODALES</vt:lpstr>
      <vt:lpstr>MUESTRA DE LA APLICACIÓN WEB</vt:lpstr>
      <vt:lpstr>CONCLUSIÓN</vt:lpstr>
      <vt:lpstr>OPINIÓN PERSONAL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GDCE Gestión de Dispositivos en Centros de Estudio</dc:title>
  <cp:lastModifiedBy>Víctor</cp:lastModifiedBy>
  <cp:revision>81</cp:revision>
  <dcterms:modified xsi:type="dcterms:W3CDTF">2024-06-09T19:39:52Z</dcterms:modified>
</cp:coreProperties>
</file>